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62" r:id="rId5"/>
    <p:sldId id="294" r:id="rId6"/>
    <p:sldId id="295" r:id="rId7"/>
    <p:sldId id="265" r:id="rId8"/>
    <p:sldId id="300" r:id="rId9"/>
    <p:sldId id="315" r:id="rId10"/>
    <p:sldId id="316" r:id="rId11"/>
    <p:sldId id="268" r:id="rId12"/>
    <p:sldId id="277" r:id="rId13"/>
    <p:sldId id="273" r:id="rId14"/>
    <p:sldId id="278" r:id="rId15"/>
    <p:sldId id="279" r:id="rId16"/>
    <p:sldId id="280" r:id="rId17"/>
    <p:sldId id="282" r:id="rId18"/>
    <p:sldId id="283" r:id="rId19"/>
    <p:sldId id="284" r:id="rId20"/>
    <p:sldId id="299" r:id="rId21"/>
    <p:sldId id="313" r:id="rId22"/>
    <p:sldId id="285" r:id="rId23"/>
    <p:sldId id="286" r:id="rId24"/>
    <p:sldId id="287" r:id="rId25"/>
    <p:sldId id="290" r:id="rId26"/>
    <p:sldId id="291" r:id="rId27"/>
    <p:sldId id="288" r:id="rId28"/>
    <p:sldId id="293" r:id="rId29"/>
    <p:sldId id="314" r:id="rId30"/>
    <p:sldId id="289" r:id="rId31"/>
    <p:sldId id="301" r:id="rId32"/>
    <p:sldId id="305" r:id="rId33"/>
    <p:sldId id="306" r:id="rId34"/>
    <p:sldId id="307" r:id="rId35"/>
    <p:sldId id="308" r:id="rId36"/>
    <p:sldId id="309" r:id="rId37"/>
    <p:sldId id="310" r:id="rId38"/>
    <p:sldId id="311" r:id="rId39"/>
    <p:sldId id="312" r:id="rId40"/>
    <p:sldId id="303" r:id="rId41"/>
    <p:sldId id="302" r:id="rId42"/>
    <p:sldId id="292" r:id="rId43"/>
    <p:sldId id="276" r:id="rId44"/>
    <p:sldId id="269" r:id="rId45"/>
    <p:sldId id="272" r:id="rId46"/>
    <p:sldId id="296" r:id="rId47"/>
    <p:sldId id="297" r:id="rId48"/>
    <p:sldId id="298" r:id="rId49"/>
    <p:sldId id="304" r:id="rId50"/>
    <p:sldId id="263" r:id="rId51"/>
    <p:sldId id="271" r:id="rId52"/>
    <p:sldId id="27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763C-2BD8-4387-8AEC-E86B214324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FBDDB0-3F79-46EB-A1DD-789B7E619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5832E-3442-4C12-9FB4-0BCD28AB5957}"/>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5" name="Footer Placeholder 4">
            <a:extLst>
              <a:ext uri="{FF2B5EF4-FFF2-40B4-BE49-F238E27FC236}">
                <a16:creationId xmlns:a16="http://schemas.microsoft.com/office/drawing/2014/main" id="{84D44ACB-59DA-4586-8B8F-688A8A915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BD618-B070-4BF8-8D46-B9A30CCEFD69}"/>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2034597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6ED7-1E25-484F-AE8D-E953CDE150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CA693D-8C00-4B00-BF9F-4AC27696B6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DA698-4BB6-4BA3-A4F9-46C2F8F6C6DE}"/>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5" name="Footer Placeholder 4">
            <a:extLst>
              <a:ext uri="{FF2B5EF4-FFF2-40B4-BE49-F238E27FC236}">
                <a16:creationId xmlns:a16="http://schemas.microsoft.com/office/drawing/2014/main" id="{F8AB2405-51F5-40F8-B244-90A482C08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9BBF9-C62C-47C7-B21C-5AA80143C19B}"/>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3272786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CB5F3B-4808-4EB6-87E9-EFE83E73DF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7CE49C-BA93-45D0-8973-E1DAFD7589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93E3D-5BF7-4067-B216-EC33C61444E3}"/>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5" name="Footer Placeholder 4">
            <a:extLst>
              <a:ext uri="{FF2B5EF4-FFF2-40B4-BE49-F238E27FC236}">
                <a16:creationId xmlns:a16="http://schemas.microsoft.com/office/drawing/2014/main" id="{E3C48315-09DD-4F91-AC7C-2F247AF64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82B1F-3641-42EB-9A4D-4F034BEC99B4}"/>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763326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A59-01ED-4614-94AD-1D90007FC3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B1115E-3B4E-4E08-8F96-86ECFDD22B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3DB78D-C289-4A3E-A0FE-C3AAB65F2A46}"/>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5" name="Footer Placeholder 4">
            <a:extLst>
              <a:ext uri="{FF2B5EF4-FFF2-40B4-BE49-F238E27FC236}">
                <a16:creationId xmlns:a16="http://schemas.microsoft.com/office/drawing/2014/main" id="{4BD98431-30D5-49CD-AA05-2C3788FE4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AD994-82C9-4155-B5AD-E659AECE6BE5}"/>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2793381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49FA-2A5C-4B67-B56F-CF2C230B9C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BD0D3-4E70-4035-A68C-35E6A0BFA0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0E2581-D8EF-40F1-85AA-329079A0319A}"/>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5" name="Footer Placeholder 4">
            <a:extLst>
              <a:ext uri="{FF2B5EF4-FFF2-40B4-BE49-F238E27FC236}">
                <a16:creationId xmlns:a16="http://schemas.microsoft.com/office/drawing/2014/main" id="{15674786-9486-44B2-A013-1232F0384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18244-C00C-4E77-8DEA-924FCCF72E6D}"/>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2954430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576A-E124-42F6-BA51-63BDBF3383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C2497D-4810-4413-B5BB-D1B752EE84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BE6E16-ECB3-4D09-866C-7C5514207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DD33A5-BD38-4CA1-BE7D-2D1858E2FCA6}"/>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6" name="Footer Placeholder 5">
            <a:extLst>
              <a:ext uri="{FF2B5EF4-FFF2-40B4-BE49-F238E27FC236}">
                <a16:creationId xmlns:a16="http://schemas.microsoft.com/office/drawing/2014/main" id="{2A81BEA0-85CE-426C-B390-2C81D511E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55A1D-C071-4E9E-A656-EE2E02A26BBC}"/>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558967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83D58-CE0F-44CF-A2C6-4722953706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CB4D76-25B6-4604-973A-AA6C7D7FB7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44D515-0B3A-4D5D-BE27-15C396C585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75E122-E427-4730-B5A6-EE0C68DADA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F3232-03F3-40C1-89CE-7DC7F3A38D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994270-1D84-48C8-87A0-D4C0666EFFB2}"/>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8" name="Footer Placeholder 7">
            <a:extLst>
              <a:ext uri="{FF2B5EF4-FFF2-40B4-BE49-F238E27FC236}">
                <a16:creationId xmlns:a16="http://schemas.microsoft.com/office/drawing/2014/main" id="{EECC8C54-BDA0-4D89-89C9-6C929C5266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184C0-CB0D-451E-8139-A6F1914480FB}"/>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2942006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F686-7971-493C-A9AC-FC1F051CA1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B72CC3-06B3-4FD2-9007-2DB701B22F10}"/>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4" name="Footer Placeholder 3">
            <a:extLst>
              <a:ext uri="{FF2B5EF4-FFF2-40B4-BE49-F238E27FC236}">
                <a16:creationId xmlns:a16="http://schemas.microsoft.com/office/drawing/2014/main" id="{0A01968A-AB69-4C73-89B5-1ED4AC77E6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4C1693-4D74-4A62-8096-C7ED0D56CFFE}"/>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2376827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7D812C-57BF-4013-932D-584BF6566DAC}"/>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3" name="Footer Placeholder 2">
            <a:extLst>
              <a:ext uri="{FF2B5EF4-FFF2-40B4-BE49-F238E27FC236}">
                <a16:creationId xmlns:a16="http://schemas.microsoft.com/office/drawing/2014/main" id="{83B6992B-0044-4A24-8FCD-B739BBC1F3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A67C81-0B9F-4EE8-A3B9-EE94C572BB3F}"/>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63262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BEEC-6F62-4472-BFAA-DD9D5D6B31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0CEB6-AEBD-413F-920E-14D5503374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BC1234-E1A3-4EDB-AC6E-85AFD2395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55F700-260D-4CD5-A102-B3FFEA40E20F}"/>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6" name="Footer Placeholder 5">
            <a:extLst>
              <a:ext uri="{FF2B5EF4-FFF2-40B4-BE49-F238E27FC236}">
                <a16:creationId xmlns:a16="http://schemas.microsoft.com/office/drawing/2014/main" id="{67ECBC59-6FD3-408B-B366-FC9180EA3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062E7-1AE7-47A5-9C35-B10F26345244}"/>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1810019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B982-765B-41D2-B6AD-F7955B0E1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574B8A-8917-4FF0-9029-2044EFD072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594794-E6B4-4493-B9C3-1B032D6DA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7EA103-270A-4962-B6EC-531A3EE3C203}"/>
              </a:ext>
            </a:extLst>
          </p:cNvPr>
          <p:cNvSpPr>
            <a:spLocks noGrp="1"/>
          </p:cNvSpPr>
          <p:nvPr>
            <p:ph type="dt" sz="half" idx="10"/>
          </p:nvPr>
        </p:nvSpPr>
        <p:spPr/>
        <p:txBody>
          <a:bodyPr/>
          <a:lstStyle/>
          <a:p>
            <a:fld id="{09184E40-BC5A-464A-A2FA-F95112E55137}" type="datetimeFigureOut">
              <a:rPr lang="en-US" smtClean="0"/>
              <a:t>1/31/2022</a:t>
            </a:fld>
            <a:endParaRPr lang="en-US"/>
          </a:p>
        </p:txBody>
      </p:sp>
      <p:sp>
        <p:nvSpPr>
          <p:cNvPr id="6" name="Footer Placeholder 5">
            <a:extLst>
              <a:ext uri="{FF2B5EF4-FFF2-40B4-BE49-F238E27FC236}">
                <a16:creationId xmlns:a16="http://schemas.microsoft.com/office/drawing/2014/main" id="{F7A17CB0-89F8-4C6E-9F4A-56B5C0E60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45388-2484-4803-AB68-8F376BF87CDE}"/>
              </a:ext>
            </a:extLst>
          </p:cNvPr>
          <p:cNvSpPr>
            <a:spLocks noGrp="1"/>
          </p:cNvSpPr>
          <p:nvPr>
            <p:ph type="sldNum" sz="quarter" idx="12"/>
          </p:nvPr>
        </p:nvSpPr>
        <p:spPr/>
        <p:txBody>
          <a:bodyPr/>
          <a:lstStyle/>
          <a:p>
            <a:fld id="{C192B7BC-0EC8-4EE7-97CB-D6E92E081BD4}" type="slidenum">
              <a:rPr lang="en-US" smtClean="0"/>
              <a:t>‹#›</a:t>
            </a:fld>
            <a:endParaRPr lang="en-US"/>
          </a:p>
        </p:txBody>
      </p:sp>
    </p:spTree>
    <p:extLst>
      <p:ext uri="{BB962C8B-B14F-4D97-AF65-F5344CB8AC3E}">
        <p14:creationId xmlns:p14="http://schemas.microsoft.com/office/powerpoint/2010/main" val="262439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3D9BB-90BF-417D-A428-99BBDFEAB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5A4656-9B06-4ED3-B538-1D30C58189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DD952-B978-4F85-A6A4-2304B7119A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184E40-BC5A-464A-A2FA-F95112E55137}" type="datetimeFigureOut">
              <a:rPr lang="en-US" smtClean="0"/>
              <a:t>1/31/2022</a:t>
            </a:fld>
            <a:endParaRPr lang="en-US"/>
          </a:p>
        </p:txBody>
      </p:sp>
      <p:sp>
        <p:nvSpPr>
          <p:cNvPr id="5" name="Footer Placeholder 4">
            <a:extLst>
              <a:ext uri="{FF2B5EF4-FFF2-40B4-BE49-F238E27FC236}">
                <a16:creationId xmlns:a16="http://schemas.microsoft.com/office/drawing/2014/main" id="{04734C31-09FE-403F-9463-382FE5494D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9478D8-366C-43F7-93C0-41E11001B7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2B7BC-0EC8-4EE7-97CB-D6E92E081BD4}" type="slidenum">
              <a:rPr lang="en-US" smtClean="0"/>
              <a:t>‹#›</a:t>
            </a:fld>
            <a:endParaRPr lang="en-US"/>
          </a:p>
        </p:txBody>
      </p:sp>
    </p:spTree>
    <p:extLst>
      <p:ext uri="{BB962C8B-B14F-4D97-AF65-F5344CB8AC3E}">
        <p14:creationId xmlns:p14="http://schemas.microsoft.com/office/powerpoint/2010/main" val="2365201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lfa.com.tw/"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me/onebrick" TargetMode="External"/><Relationship Id="rId2" Type="http://schemas.openxmlformats.org/officeDocument/2006/relationships/hyperlink" Target="https://murat.one/"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log.kraken.com/post/11905/your-fingerprint-can-be-hacked-for-5-heres-how/" TargetMode="External"/><Relationship Id="rId2" Type="http://schemas.openxmlformats.org/officeDocument/2006/relationships/hyperlink" Target="https://tjournal.ru/tech/480202-specialisty-oboshli-skaner-otpechatkov-palcev-v-macbook-i-ipad-s-pomoshchyu-plenki-i-kleya" TargetMode="External"/><Relationship Id="rId1" Type="http://schemas.openxmlformats.org/officeDocument/2006/relationships/slideLayout" Target="../slideLayouts/slideLayout2.xml"/><Relationship Id="rId4" Type="http://schemas.openxmlformats.org/officeDocument/2006/relationships/hyperlink" Target="https://www.youtube.com/watch?v=VYI9XNO4XzU"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e_f9p-_JWZw" TargetMode="External"/><Relationship Id="rId2" Type="http://schemas.openxmlformats.org/officeDocument/2006/relationships/hyperlink" Target="https://en.wikipedia.org/wiki/BadUSB"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cs9.pikabu.ru/post_img/2016/12/13/9/1481643187166124581.web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n.wikipedia.org/wiki/List_of_security_hacking_incident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isecom.org/OSSTMM.3.pdf" TargetMode="External"/><Relationship Id="rId2" Type="http://schemas.openxmlformats.org/officeDocument/2006/relationships/hyperlink" Target="http://www.pentest-standard.org/" TargetMode="External"/><Relationship Id="rId1" Type="http://schemas.openxmlformats.org/officeDocument/2006/relationships/slideLayout" Target="../slideLayouts/slideLayout2.xml"/><Relationship Id="rId6" Type="http://schemas.openxmlformats.org/officeDocument/2006/relationships/hyperlink" Target="https://www.vumetric.com/blog/top-penetration-testing-methodologies/" TargetMode="External"/><Relationship Id="rId5" Type="http://schemas.openxmlformats.org/officeDocument/2006/relationships/hyperlink" Target="https://nvlpubs.nist.gov/nistpubs/Legacy/SP/nistspecialpublication800-115.pdf" TargetMode="External"/><Relationship Id="rId4" Type="http://schemas.openxmlformats.org/officeDocument/2006/relationships/hyperlink" Target="https://www.futurelearn.com/info/courses/ethical-hacking-an-introduction/0/steps/7152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hyperlink" Target="https://www.lockheedmartin.com/en-us/capabilities/cyber/cyber-kill-chain.html" TargetMode="External"/><Relationship Id="rId1" Type="http://schemas.openxmlformats.org/officeDocument/2006/relationships/slideLayout" Target="../slideLayouts/slideLayout2.xml"/><Relationship Id="rId4" Type="http://schemas.openxmlformats.org/officeDocument/2006/relationships/hyperlink" Target="https://attack.mitre.org/group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pentestbook.six2dez.com/others/web-checklist" TargetMode="External"/><Relationship Id="rId2" Type="http://schemas.openxmlformats.org/officeDocument/2006/relationships/hyperlink" Target="https://github.com/0xRadi/OWASP-Web-Checklist"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kali.download/virtual-images/kali-2021.4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sourceforge.net/projects/metasploitab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juice-shop/juice-shop"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WebGoat/WebGoa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vulhub/vulhub" TargetMode="External"/><Relationship Id="rId2" Type="http://schemas.openxmlformats.org/officeDocument/2006/relationships/hyperlink" Target="https://www.vulnhub.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owasp.org/" TargetMode="External"/><Relationship Id="rId3" Type="http://schemas.openxmlformats.org/officeDocument/2006/relationships/hyperlink" Target="https://blog.kraken.com/post/11905/your-fingerprint-can-be-hacked-for-5-heres-how/" TargetMode="External"/><Relationship Id="rId7" Type="http://schemas.openxmlformats.org/officeDocument/2006/relationships/hyperlink" Target="https://en.wikipedia.org/wiki/Advanced_persistent_threat" TargetMode="External"/><Relationship Id="rId2" Type="http://schemas.openxmlformats.org/officeDocument/2006/relationships/hyperlink" Target="https://purplesec.us/red-team-vs-blue-team-cyber-security/" TargetMode="External"/><Relationship Id="rId1" Type="http://schemas.openxmlformats.org/officeDocument/2006/relationships/slideLayout" Target="../slideLayouts/slideLayout2.xml"/><Relationship Id="rId6" Type="http://schemas.openxmlformats.org/officeDocument/2006/relationships/hyperlink" Target="https://verdict-encrypt.nridigital.com/verdict_encrypt_summer18/a_day_in_the_life_of_a_cybersecurity_red_team" TargetMode="External"/><Relationship Id="rId5" Type="http://schemas.openxmlformats.org/officeDocument/2006/relationships/hyperlink" Target="https://murat.one/" TargetMode="External"/><Relationship Id="rId4" Type="http://schemas.openxmlformats.org/officeDocument/2006/relationships/hyperlink" Target="https://nitroteam.kz/"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Hacker_Manifest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bugcrowd.com/" TargetMode="External"/><Relationship Id="rId7" Type="http://schemas.openxmlformats.org/officeDocument/2006/relationships/hyperlink" Target="https://www.intigriti.com/" TargetMode="External"/><Relationship Id="rId2" Type="http://schemas.openxmlformats.org/officeDocument/2006/relationships/hyperlink" Target="https://www.hackerone.com/" TargetMode="External"/><Relationship Id="rId1" Type="http://schemas.openxmlformats.org/officeDocument/2006/relationships/slideLayout" Target="../slideLayouts/slideLayout2.xml"/><Relationship Id="rId6" Type="http://schemas.openxmlformats.org/officeDocument/2006/relationships/hyperlink" Target="https://www.synack.com/" TargetMode="External"/><Relationship Id="rId5" Type="http://schemas.openxmlformats.org/officeDocument/2006/relationships/hyperlink" Target="https://www.openbugbounty.org/" TargetMode="External"/><Relationship Id="rId4" Type="http://schemas.openxmlformats.org/officeDocument/2006/relationships/hyperlink" Target="https://bugbounty.kz/"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C7CA-0FA9-4951-AEC7-9B554815D43F}"/>
              </a:ext>
            </a:extLst>
          </p:cNvPr>
          <p:cNvSpPr>
            <a:spLocks noGrp="1"/>
          </p:cNvSpPr>
          <p:nvPr>
            <p:ph type="ctrTitle"/>
          </p:nvPr>
        </p:nvSpPr>
        <p:spPr>
          <a:xfrm>
            <a:off x="1524000" y="2858696"/>
            <a:ext cx="9144000" cy="2387600"/>
          </a:xfrm>
        </p:spPr>
        <p:txBody>
          <a:bodyPr>
            <a:normAutofit fontScale="90000"/>
          </a:bodyPr>
          <a:lstStyle/>
          <a:p>
            <a:br>
              <a:rPr lang="en-US" dirty="0"/>
            </a:br>
            <a:br>
              <a:rPr lang="en-US" dirty="0"/>
            </a:br>
            <a:br>
              <a:rPr lang="en-US" b="1" dirty="0"/>
            </a:br>
            <a:r>
              <a:rPr lang="en-US" b="1" dirty="0"/>
              <a:t>Ethical hacking and Penetration Testing</a:t>
            </a:r>
            <a:br>
              <a:rPr lang="en-US" b="1" dirty="0"/>
            </a:br>
            <a:br>
              <a:rPr lang="en-US" dirty="0"/>
            </a:br>
            <a:r>
              <a:rPr lang="en-US" dirty="0"/>
              <a:t>Introduction to commercial-grade penetration testing. Building workspace</a:t>
            </a:r>
          </a:p>
        </p:txBody>
      </p:sp>
      <p:sp>
        <p:nvSpPr>
          <p:cNvPr id="3" name="Subtitle 2">
            <a:extLst>
              <a:ext uri="{FF2B5EF4-FFF2-40B4-BE49-F238E27FC236}">
                <a16:creationId xmlns:a16="http://schemas.microsoft.com/office/drawing/2014/main" id="{600C8F8D-3010-4C13-87F6-67E41E97CAE0}"/>
              </a:ext>
            </a:extLst>
          </p:cNvPr>
          <p:cNvSpPr>
            <a:spLocks noGrp="1"/>
          </p:cNvSpPr>
          <p:nvPr>
            <p:ph type="subTitle" idx="1"/>
          </p:nvPr>
        </p:nvSpPr>
        <p:spPr>
          <a:xfrm>
            <a:off x="7715891" y="6308333"/>
            <a:ext cx="4236378" cy="315930"/>
          </a:xfrm>
        </p:spPr>
        <p:txBody>
          <a:bodyPr>
            <a:normAutofit fontScale="62500" lnSpcReduction="20000"/>
          </a:bodyPr>
          <a:lstStyle/>
          <a:p>
            <a:r>
              <a:rPr lang="en-US" dirty="0"/>
              <a:t>Author: Kutlymurat Mambetniyazov (@</a:t>
            </a:r>
            <a:r>
              <a:rPr lang="en-US" dirty="0" err="1"/>
              <a:t>manfromkz</a:t>
            </a:r>
            <a:r>
              <a:rPr lang="en-US" dirty="0"/>
              <a:t>)</a:t>
            </a:r>
          </a:p>
        </p:txBody>
      </p:sp>
    </p:spTree>
    <p:extLst>
      <p:ext uri="{BB962C8B-B14F-4D97-AF65-F5344CB8AC3E}">
        <p14:creationId xmlns:p14="http://schemas.microsoft.com/office/powerpoint/2010/main" val="291892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984C-1266-4CE4-89FD-B9D7C181B26A}"/>
              </a:ext>
            </a:extLst>
          </p:cNvPr>
          <p:cNvSpPr>
            <a:spLocks noGrp="1"/>
          </p:cNvSpPr>
          <p:nvPr>
            <p:ph type="title"/>
          </p:nvPr>
        </p:nvSpPr>
        <p:spPr/>
        <p:txBody>
          <a:bodyPr/>
          <a:lstStyle/>
          <a:p>
            <a:r>
              <a:rPr lang="en-US" dirty="0"/>
              <a:t>Ethics. Why bad guys will be </a:t>
            </a:r>
            <a:r>
              <a:rPr lang="en-US" dirty="0" err="1"/>
              <a:t>catched</a:t>
            </a:r>
            <a:r>
              <a:rPr lang="en-US" dirty="0"/>
              <a:t>?</a:t>
            </a:r>
          </a:p>
        </p:txBody>
      </p:sp>
      <p:sp>
        <p:nvSpPr>
          <p:cNvPr id="4" name="Oval 3">
            <a:extLst>
              <a:ext uri="{FF2B5EF4-FFF2-40B4-BE49-F238E27FC236}">
                <a16:creationId xmlns:a16="http://schemas.microsoft.com/office/drawing/2014/main" id="{90DE4115-38DB-42A5-A720-D303AE436741}"/>
              </a:ext>
            </a:extLst>
          </p:cNvPr>
          <p:cNvSpPr/>
          <p:nvPr/>
        </p:nvSpPr>
        <p:spPr>
          <a:xfrm>
            <a:off x="838199" y="2363645"/>
            <a:ext cx="1750888" cy="17055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Attacker</a:t>
            </a:r>
          </a:p>
        </p:txBody>
      </p:sp>
      <p:sp>
        <p:nvSpPr>
          <p:cNvPr id="5" name="Rectangle 4">
            <a:extLst>
              <a:ext uri="{FF2B5EF4-FFF2-40B4-BE49-F238E27FC236}">
                <a16:creationId xmlns:a16="http://schemas.microsoft.com/office/drawing/2014/main" id="{79E1FB0C-D2AB-49E3-B817-24B97DC225BE}"/>
              </a:ext>
            </a:extLst>
          </p:cNvPr>
          <p:cNvSpPr/>
          <p:nvPr/>
        </p:nvSpPr>
        <p:spPr>
          <a:xfrm>
            <a:off x="4046306" y="2466385"/>
            <a:ext cx="1664413" cy="150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VPN_1</a:t>
            </a:r>
          </a:p>
        </p:txBody>
      </p:sp>
      <p:sp>
        <p:nvSpPr>
          <p:cNvPr id="6" name="Rectangle 5">
            <a:extLst>
              <a:ext uri="{FF2B5EF4-FFF2-40B4-BE49-F238E27FC236}">
                <a16:creationId xmlns:a16="http://schemas.microsoft.com/office/drawing/2014/main" id="{72505882-A61A-41AE-BC35-1B6CDE54DD37}"/>
              </a:ext>
            </a:extLst>
          </p:cNvPr>
          <p:cNvSpPr/>
          <p:nvPr/>
        </p:nvSpPr>
        <p:spPr>
          <a:xfrm>
            <a:off x="6635392" y="2466384"/>
            <a:ext cx="1664413" cy="1500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VPN_n</a:t>
            </a:r>
            <a:endParaRPr lang="en-US" dirty="0"/>
          </a:p>
        </p:txBody>
      </p:sp>
      <p:sp>
        <p:nvSpPr>
          <p:cNvPr id="7" name="Isosceles Triangle 6">
            <a:extLst>
              <a:ext uri="{FF2B5EF4-FFF2-40B4-BE49-F238E27FC236}">
                <a16:creationId xmlns:a16="http://schemas.microsoft.com/office/drawing/2014/main" id="{C1534000-8D4C-41BE-8424-44AD85CE698A}"/>
              </a:ext>
            </a:extLst>
          </p:cNvPr>
          <p:cNvSpPr/>
          <p:nvPr/>
        </p:nvSpPr>
        <p:spPr>
          <a:xfrm>
            <a:off x="9602911" y="2260902"/>
            <a:ext cx="1750888" cy="17055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Victim</a:t>
            </a:r>
          </a:p>
        </p:txBody>
      </p:sp>
      <p:cxnSp>
        <p:nvCxnSpPr>
          <p:cNvPr id="11" name="Straight Arrow Connector 10">
            <a:extLst>
              <a:ext uri="{FF2B5EF4-FFF2-40B4-BE49-F238E27FC236}">
                <a16:creationId xmlns:a16="http://schemas.microsoft.com/office/drawing/2014/main" id="{81EDADEF-BCE1-4DB6-8218-50813901DCC1}"/>
              </a:ext>
            </a:extLst>
          </p:cNvPr>
          <p:cNvCxnSpPr>
            <a:stCxn id="5" idx="3"/>
            <a:endCxn id="6" idx="1"/>
          </p:cNvCxnSpPr>
          <p:nvPr/>
        </p:nvCxnSpPr>
        <p:spPr>
          <a:xfrm flipV="1">
            <a:off x="5710719" y="3216398"/>
            <a:ext cx="9246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7AFE51D-8F16-4496-AFFE-D38909F194DE}"/>
              </a:ext>
            </a:extLst>
          </p:cNvPr>
          <p:cNvCxnSpPr>
            <a:stCxn id="6" idx="3"/>
            <a:endCxn id="7" idx="1"/>
          </p:cNvCxnSpPr>
          <p:nvPr/>
        </p:nvCxnSpPr>
        <p:spPr>
          <a:xfrm flipV="1">
            <a:off x="8299805" y="3113657"/>
            <a:ext cx="1740828" cy="102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9247F4-AF2E-4CA3-9DAA-1FDDC9E5A938}"/>
              </a:ext>
            </a:extLst>
          </p:cNvPr>
          <p:cNvCxnSpPr>
            <a:stCxn id="4" idx="6"/>
            <a:endCxn id="5" idx="1"/>
          </p:cNvCxnSpPr>
          <p:nvPr/>
        </p:nvCxnSpPr>
        <p:spPr>
          <a:xfrm flipV="1">
            <a:off x="2589087" y="3216399"/>
            <a:ext cx="14572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38249D-E77B-418A-86AD-773C480E07FC}"/>
              </a:ext>
            </a:extLst>
          </p:cNvPr>
          <p:cNvCxnSpPr>
            <a:cxnSpLocks/>
          </p:cNvCxnSpPr>
          <p:nvPr/>
        </p:nvCxnSpPr>
        <p:spPr>
          <a:xfrm flipH="1" flipV="1">
            <a:off x="2816830" y="3242082"/>
            <a:ext cx="2098497" cy="2409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4F0642-EF25-433D-A385-2FEE6D841C7B}"/>
              </a:ext>
            </a:extLst>
          </p:cNvPr>
          <p:cNvCxnSpPr/>
          <p:nvPr/>
        </p:nvCxnSpPr>
        <p:spPr>
          <a:xfrm flipV="1">
            <a:off x="6095999" y="3242082"/>
            <a:ext cx="77056" cy="2409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6EFF1B5-86D7-41C5-ACC2-630F1ED39F8F}"/>
              </a:ext>
            </a:extLst>
          </p:cNvPr>
          <p:cNvCxnSpPr/>
          <p:nvPr/>
        </p:nvCxnSpPr>
        <p:spPr>
          <a:xfrm flipV="1">
            <a:off x="6940195" y="3165027"/>
            <a:ext cx="2152433" cy="248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FF2C4F9-C4C9-4150-88BA-B9B78212ECA4}"/>
              </a:ext>
            </a:extLst>
          </p:cNvPr>
          <p:cNvSpPr/>
          <p:nvPr/>
        </p:nvSpPr>
        <p:spPr>
          <a:xfrm>
            <a:off x="4786045" y="5651374"/>
            <a:ext cx="2323672" cy="913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 always knows the IP and time</a:t>
            </a:r>
          </a:p>
        </p:txBody>
      </p:sp>
    </p:spTree>
    <p:extLst>
      <p:ext uri="{BB962C8B-B14F-4D97-AF65-F5344CB8AC3E}">
        <p14:creationId xmlns:p14="http://schemas.microsoft.com/office/powerpoint/2010/main" val="381995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01184D3-CEAC-4443-9369-4D523D8662ED}"/>
              </a:ext>
            </a:extLst>
          </p:cNvPr>
          <p:cNvPicPr>
            <a:picLocks noChangeAspect="1"/>
          </p:cNvPicPr>
          <p:nvPr/>
        </p:nvPicPr>
        <p:blipFill>
          <a:blip r:embed="rId2"/>
          <a:stretch>
            <a:fillRect/>
          </a:stretch>
        </p:blipFill>
        <p:spPr>
          <a:xfrm>
            <a:off x="1045368" y="371475"/>
            <a:ext cx="9946481" cy="5614987"/>
          </a:xfrm>
          <a:prstGeom prst="rect">
            <a:avLst/>
          </a:prstGeom>
        </p:spPr>
      </p:pic>
    </p:spTree>
    <p:extLst>
      <p:ext uri="{BB962C8B-B14F-4D97-AF65-F5344CB8AC3E}">
        <p14:creationId xmlns:p14="http://schemas.microsoft.com/office/powerpoint/2010/main" val="526254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28">
            <a:extLst>
              <a:ext uri="{FF2B5EF4-FFF2-40B4-BE49-F238E27FC236}">
                <a16:creationId xmlns:a16="http://schemas.microsoft.com/office/drawing/2014/main" id="{417BD8B9-DCD0-4ED5-B4CD-08E9D0D66954}"/>
              </a:ext>
            </a:extLst>
          </p:cNvPr>
          <p:cNvPicPr preferRelativeResize="0"/>
          <p:nvPr/>
        </p:nvPicPr>
        <p:blipFill>
          <a:blip r:embed="rId2">
            <a:alphaModFix/>
          </a:blip>
          <a:stretch>
            <a:fillRect/>
          </a:stretch>
        </p:blipFill>
        <p:spPr>
          <a:xfrm>
            <a:off x="501721" y="0"/>
            <a:ext cx="6626832" cy="6858000"/>
          </a:xfrm>
          <a:prstGeom prst="rect">
            <a:avLst/>
          </a:prstGeom>
          <a:noFill/>
          <a:ln>
            <a:noFill/>
          </a:ln>
        </p:spPr>
      </p:pic>
      <p:sp>
        <p:nvSpPr>
          <p:cNvPr id="2" name="TextBox 1">
            <a:extLst>
              <a:ext uri="{FF2B5EF4-FFF2-40B4-BE49-F238E27FC236}">
                <a16:creationId xmlns:a16="http://schemas.microsoft.com/office/drawing/2014/main" id="{00E4EF81-50AA-4C98-A1BA-F60030DC9333}"/>
              </a:ext>
            </a:extLst>
          </p:cNvPr>
          <p:cNvSpPr txBox="1"/>
          <p:nvPr/>
        </p:nvSpPr>
        <p:spPr>
          <a:xfrm>
            <a:off x="7417942" y="1592494"/>
            <a:ext cx="4428162" cy="2862322"/>
          </a:xfrm>
          <a:prstGeom prst="rect">
            <a:avLst/>
          </a:prstGeom>
          <a:noFill/>
        </p:spPr>
        <p:txBody>
          <a:bodyPr wrap="square" rtlCol="0">
            <a:spAutoFit/>
          </a:bodyPr>
          <a:lstStyle/>
          <a:p>
            <a:r>
              <a:rPr lang="en-US" sz="3600" dirty="0"/>
              <a:t>Translate:</a:t>
            </a:r>
          </a:p>
          <a:p>
            <a:pPr marL="285750" indent="-285750">
              <a:buFontTx/>
              <a:buChar char="-"/>
            </a:pPr>
            <a:r>
              <a:rPr lang="en-US" sz="3600" dirty="0"/>
              <a:t>Stop! It is secret government object</a:t>
            </a:r>
          </a:p>
          <a:p>
            <a:pPr marL="285750" indent="-285750">
              <a:buFontTx/>
              <a:buChar char="-"/>
            </a:pPr>
            <a:r>
              <a:rPr lang="en-US" sz="3600" dirty="0"/>
              <a:t>My mom works here</a:t>
            </a:r>
          </a:p>
          <a:p>
            <a:pPr marL="285750" indent="-285750">
              <a:buFontTx/>
              <a:buChar char="-"/>
            </a:pPr>
            <a:r>
              <a:rPr lang="en-US" sz="3600" dirty="0"/>
              <a:t>Welcome</a:t>
            </a:r>
          </a:p>
        </p:txBody>
      </p:sp>
    </p:spTree>
    <p:extLst>
      <p:ext uri="{BB962C8B-B14F-4D97-AF65-F5344CB8AC3E}">
        <p14:creationId xmlns:p14="http://schemas.microsoft.com/office/powerpoint/2010/main" val="2502489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C7CA-0FA9-4951-AEC7-9B554815D43F}"/>
              </a:ext>
            </a:extLst>
          </p:cNvPr>
          <p:cNvSpPr>
            <a:spLocks noGrp="1"/>
          </p:cNvSpPr>
          <p:nvPr>
            <p:ph type="ctrTitle"/>
          </p:nvPr>
        </p:nvSpPr>
        <p:spPr/>
        <p:txBody>
          <a:bodyPr>
            <a:normAutofit/>
          </a:bodyPr>
          <a:lstStyle/>
          <a:p>
            <a:r>
              <a:rPr lang="en-GB" dirty="0"/>
              <a:t>Interesting cases in Kazakhstan</a:t>
            </a:r>
            <a:endParaRPr lang="en-US" dirty="0"/>
          </a:p>
        </p:txBody>
      </p:sp>
    </p:spTree>
    <p:extLst>
      <p:ext uri="{BB962C8B-B14F-4D97-AF65-F5344CB8AC3E}">
        <p14:creationId xmlns:p14="http://schemas.microsoft.com/office/powerpoint/2010/main" val="1822899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87;p30">
            <a:extLst>
              <a:ext uri="{FF2B5EF4-FFF2-40B4-BE49-F238E27FC236}">
                <a16:creationId xmlns:a16="http://schemas.microsoft.com/office/drawing/2014/main" id="{5AF57C59-75E0-4CF6-A827-04E9E433D289}"/>
              </a:ext>
            </a:extLst>
          </p:cNvPr>
          <p:cNvPicPr preferRelativeResize="0"/>
          <p:nvPr/>
        </p:nvPicPr>
        <p:blipFill>
          <a:blip r:embed="rId2">
            <a:alphaModFix/>
          </a:blip>
          <a:stretch>
            <a:fillRect/>
          </a:stretch>
        </p:blipFill>
        <p:spPr>
          <a:xfrm>
            <a:off x="0" y="0"/>
            <a:ext cx="6469294" cy="6858000"/>
          </a:xfrm>
          <a:prstGeom prst="rect">
            <a:avLst/>
          </a:prstGeom>
          <a:noFill/>
          <a:ln>
            <a:noFill/>
          </a:ln>
        </p:spPr>
      </p:pic>
      <p:pic>
        <p:nvPicPr>
          <p:cNvPr id="6" name="Google Shape;194;p31">
            <a:extLst>
              <a:ext uri="{FF2B5EF4-FFF2-40B4-BE49-F238E27FC236}">
                <a16:creationId xmlns:a16="http://schemas.microsoft.com/office/drawing/2014/main" id="{0380ECC5-CEBA-4680-9589-E734876C40E7}"/>
              </a:ext>
            </a:extLst>
          </p:cNvPr>
          <p:cNvPicPr preferRelativeResize="0"/>
          <p:nvPr/>
        </p:nvPicPr>
        <p:blipFill>
          <a:blip r:embed="rId3">
            <a:alphaModFix/>
          </a:blip>
          <a:stretch>
            <a:fillRect/>
          </a:stretch>
        </p:blipFill>
        <p:spPr>
          <a:xfrm>
            <a:off x="7315881" y="1333685"/>
            <a:ext cx="823706" cy="3886200"/>
          </a:xfrm>
          <a:prstGeom prst="rect">
            <a:avLst/>
          </a:prstGeom>
          <a:noFill/>
          <a:ln>
            <a:noFill/>
          </a:ln>
        </p:spPr>
      </p:pic>
      <p:pic>
        <p:nvPicPr>
          <p:cNvPr id="7" name="Google Shape;195;p31">
            <a:extLst>
              <a:ext uri="{FF2B5EF4-FFF2-40B4-BE49-F238E27FC236}">
                <a16:creationId xmlns:a16="http://schemas.microsoft.com/office/drawing/2014/main" id="{029A103B-8BE3-4AA5-BB90-92F6B3E27059}"/>
              </a:ext>
            </a:extLst>
          </p:cNvPr>
          <p:cNvPicPr preferRelativeResize="0"/>
          <p:nvPr/>
        </p:nvPicPr>
        <p:blipFill>
          <a:blip r:embed="rId4">
            <a:alphaModFix/>
          </a:blip>
          <a:stretch>
            <a:fillRect/>
          </a:stretch>
        </p:blipFill>
        <p:spPr>
          <a:xfrm>
            <a:off x="8515383" y="1333685"/>
            <a:ext cx="3429000" cy="3869475"/>
          </a:xfrm>
          <a:prstGeom prst="rect">
            <a:avLst/>
          </a:prstGeom>
          <a:noFill/>
          <a:ln>
            <a:noFill/>
          </a:ln>
        </p:spPr>
      </p:pic>
    </p:spTree>
    <p:extLst>
      <p:ext uri="{BB962C8B-B14F-4D97-AF65-F5344CB8AC3E}">
        <p14:creationId xmlns:p14="http://schemas.microsoft.com/office/powerpoint/2010/main" val="229488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7;p33">
            <a:extLst>
              <a:ext uri="{FF2B5EF4-FFF2-40B4-BE49-F238E27FC236}">
                <a16:creationId xmlns:a16="http://schemas.microsoft.com/office/drawing/2014/main" id="{D6E4830C-4536-4043-A482-56B3390716CD}"/>
              </a:ext>
            </a:extLst>
          </p:cNvPr>
          <p:cNvPicPr preferRelativeResize="0"/>
          <p:nvPr/>
        </p:nvPicPr>
        <p:blipFill>
          <a:blip r:embed="rId2">
            <a:alphaModFix/>
          </a:blip>
          <a:stretch>
            <a:fillRect/>
          </a:stretch>
        </p:blipFill>
        <p:spPr>
          <a:xfrm>
            <a:off x="0" y="0"/>
            <a:ext cx="5599416" cy="6858000"/>
          </a:xfrm>
          <a:prstGeom prst="rect">
            <a:avLst/>
          </a:prstGeom>
          <a:noFill/>
          <a:ln>
            <a:noFill/>
          </a:ln>
        </p:spPr>
      </p:pic>
      <p:pic>
        <p:nvPicPr>
          <p:cNvPr id="5" name="Google Shape;213;p34">
            <a:extLst>
              <a:ext uri="{FF2B5EF4-FFF2-40B4-BE49-F238E27FC236}">
                <a16:creationId xmlns:a16="http://schemas.microsoft.com/office/drawing/2014/main" id="{3A4504CC-A053-409A-90B2-5B4ADE7A924B}"/>
              </a:ext>
            </a:extLst>
          </p:cNvPr>
          <p:cNvPicPr preferRelativeResize="0"/>
          <p:nvPr/>
        </p:nvPicPr>
        <p:blipFill>
          <a:blip r:embed="rId3">
            <a:alphaModFix/>
          </a:blip>
          <a:stretch>
            <a:fillRect/>
          </a:stretch>
        </p:blipFill>
        <p:spPr>
          <a:xfrm>
            <a:off x="6592583" y="0"/>
            <a:ext cx="5599417" cy="6858000"/>
          </a:xfrm>
          <a:prstGeom prst="rect">
            <a:avLst/>
          </a:prstGeom>
          <a:noFill/>
          <a:ln>
            <a:noFill/>
          </a:ln>
        </p:spPr>
      </p:pic>
    </p:spTree>
    <p:extLst>
      <p:ext uri="{BB962C8B-B14F-4D97-AF65-F5344CB8AC3E}">
        <p14:creationId xmlns:p14="http://schemas.microsoft.com/office/powerpoint/2010/main" val="373604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5;p36">
            <a:extLst>
              <a:ext uri="{FF2B5EF4-FFF2-40B4-BE49-F238E27FC236}">
                <a16:creationId xmlns:a16="http://schemas.microsoft.com/office/drawing/2014/main" id="{D638FA93-AD47-4DDA-9082-5939B002FB46}"/>
              </a:ext>
            </a:extLst>
          </p:cNvPr>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855485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CE13C-780C-4CF4-BFE9-B1EA4780FDD3}"/>
              </a:ext>
            </a:extLst>
          </p:cNvPr>
          <p:cNvPicPr>
            <a:picLocks noChangeAspect="1"/>
          </p:cNvPicPr>
          <p:nvPr/>
        </p:nvPicPr>
        <p:blipFill>
          <a:blip r:embed="rId2"/>
          <a:stretch>
            <a:fillRect/>
          </a:stretch>
        </p:blipFill>
        <p:spPr>
          <a:xfrm>
            <a:off x="1513726" y="0"/>
            <a:ext cx="9164548" cy="6859091"/>
          </a:xfrm>
          <a:prstGeom prst="rect">
            <a:avLst/>
          </a:prstGeom>
        </p:spPr>
      </p:pic>
    </p:spTree>
    <p:extLst>
      <p:ext uri="{BB962C8B-B14F-4D97-AF65-F5344CB8AC3E}">
        <p14:creationId xmlns:p14="http://schemas.microsoft.com/office/powerpoint/2010/main" val="62890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6;p41">
            <a:extLst>
              <a:ext uri="{FF2B5EF4-FFF2-40B4-BE49-F238E27FC236}">
                <a16:creationId xmlns:a16="http://schemas.microsoft.com/office/drawing/2014/main" id="{485557DF-920C-4639-A823-A55842E06AF5}"/>
              </a:ext>
            </a:extLst>
          </p:cNvPr>
          <p:cNvPicPr preferRelativeResize="0"/>
          <p:nvPr/>
        </p:nvPicPr>
        <p:blipFill>
          <a:blip r:embed="rId2">
            <a:alphaModFix/>
          </a:blip>
          <a:stretch>
            <a:fillRect/>
          </a:stretch>
        </p:blipFill>
        <p:spPr>
          <a:xfrm>
            <a:off x="1570233" y="0"/>
            <a:ext cx="9051533" cy="6858000"/>
          </a:xfrm>
          <a:prstGeom prst="rect">
            <a:avLst/>
          </a:prstGeom>
          <a:noFill/>
          <a:ln>
            <a:noFill/>
          </a:ln>
        </p:spPr>
      </p:pic>
    </p:spTree>
    <p:extLst>
      <p:ext uri="{BB962C8B-B14F-4D97-AF65-F5344CB8AC3E}">
        <p14:creationId xmlns:p14="http://schemas.microsoft.com/office/powerpoint/2010/main" val="404407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083BA-6664-4D2A-8D3F-B3F114B84BC2}"/>
              </a:ext>
            </a:extLst>
          </p:cNvPr>
          <p:cNvPicPr>
            <a:picLocks noChangeAspect="1"/>
          </p:cNvPicPr>
          <p:nvPr/>
        </p:nvPicPr>
        <p:blipFill>
          <a:blip r:embed="rId2"/>
          <a:stretch>
            <a:fillRect/>
          </a:stretch>
        </p:blipFill>
        <p:spPr>
          <a:xfrm>
            <a:off x="1984196" y="0"/>
            <a:ext cx="6477000" cy="6858000"/>
          </a:xfrm>
          <a:prstGeom prst="rect">
            <a:avLst/>
          </a:prstGeom>
        </p:spPr>
      </p:pic>
      <p:sp>
        <p:nvSpPr>
          <p:cNvPr id="2" name="TextBox 1">
            <a:extLst>
              <a:ext uri="{FF2B5EF4-FFF2-40B4-BE49-F238E27FC236}">
                <a16:creationId xmlns:a16="http://schemas.microsoft.com/office/drawing/2014/main" id="{F079ED1D-B0D9-48E4-AFB8-34CD0F13D34F}"/>
              </a:ext>
            </a:extLst>
          </p:cNvPr>
          <p:cNvSpPr txBox="1"/>
          <p:nvPr/>
        </p:nvSpPr>
        <p:spPr>
          <a:xfrm>
            <a:off x="8620019" y="5969285"/>
            <a:ext cx="3571982" cy="707886"/>
          </a:xfrm>
          <a:prstGeom prst="rect">
            <a:avLst/>
          </a:prstGeom>
          <a:noFill/>
        </p:spPr>
        <p:txBody>
          <a:bodyPr wrap="square" rtlCol="0">
            <a:spAutoFit/>
          </a:bodyPr>
          <a:lstStyle/>
          <a:p>
            <a:r>
              <a:rPr lang="en-US" sz="2000" dirty="0"/>
              <a:t>Alfa - </a:t>
            </a:r>
            <a:r>
              <a:rPr lang="en-US" sz="2000" dirty="0">
                <a:hlinkClick r:id="rId3"/>
              </a:rPr>
              <a:t>https://www.alfa.com.tw/</a:t>
            </a:r>
            <a:endParaRPr lang="en-US" sz="2000" dirty="0"/>
          </a:p>
          <a:p>
            <a:endParaRPr lang="en-US" sz="2000" dirty="0"/>
          </a:p>
        </p:txBody>
      </p:sp>
    </p:spTree>
    <p:extLst>
      <p:ext uri="{BB962C8B-B14F-4D97-AF65-F5344CB8AC3E}">
        <p14:creationId xmlns:p14="http://schemas.microsoft.com/office/powerpoint/2010/main" val="2915261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EE3E-8EB9-439B-8179-76350E6782C8}"/>
              </a:ext>
            </a:extLst>
          </p:cNvPr>
          <p:cNvSpPr>
            <a:spLocks noGrp="1"/>
          </p:cNvSpPr>
          <p:nvPr>
            <p:ph type="title"/>
          </p:nvPr>
        </p:nvSpPr>
        <p:spPr/>
        <p:txBody>
          <a:bodyPr/>
          <a:lstStyle/>
          <a:p>
            <a:r>
              <a:rPr lang="en-US" dirty="0" err="1"/>
              <a:t>Whoami</a:t>
            </a:r>
            <a:endParaRPr lang="en-US" dirty="0"/>
          </a:p>
        </p:txBody>
      </p:sp>
      <p:sp>
        <p:nvSpPr>
          <p:cNvPr id="3" name="Content Placeholder 2">
            <a:extLst>
              <a:ext uri="{FF2B5EF4-FFF2-40B4-BE49-F238E27FC236}">
                <a16:creationId xmlns:a16="http://schemas.microsoft.com/office/drawing/2014/main" id="{E4F3D62B-203C-4F12-93BD-CD31E2F7B952}"/>
              </a:ext>
            </a:extLst>
          </p:cNvPr>
          <p:cNvSpPr>
            <a:spLocks noGrp="1"/>
          </p:cNvSpPr>
          <p:nvPr>
            <p:ph idx="1"/>
          </p:nvPr>
        </p:nvSpPr>
        <p:spPr/>
        <p:txBody>
          <a:bodyPr/>
          <a:lstStyle/>
          <a:p>
            <a:r>
              <a:rPr lang="en-US" dirty="0"/>
              <a:t>Kutlymurat Mambetniyazov (@</a:t>
            </a:r>
            <a:r>
              <a:rPr lang="en-US" dirty="0" err="1"/>
              <a:t>manfromkz</a:t>
            </a:r>
            <a:r>
              <a:rPr lang="en-US" dirty="0"/>
              <a:t>)</a:t>
            </a:r>
          </a:p>
          <a:p>
            <a:r>
              <a:rPr lang="en-US" dirty="0"/>
              <a:t>Master of Computer Science</a:t>
            </a:r>
          </a:p>
          <a:p>
            <a:r>
              <a:rPr lang="en-US" dirty="0"/>
              <a:t>OSCP, eWPTXv2, eCPTXv2</a:t>
            </a:r>
          </a:p>
          <a:p>
            <a:r>
              <a:rPr lang="en-US" dirty="0"/>
              <a:t>Security expert at </a:t>
            </a:r>
            <a:r>
              <a:rPr lang="en-US" dirty="0" err="1"/>
              <a:t>NitroTeam</a:t>
            </a:r>
            <a:endParaRPr lang="en-US" dirty="0"/>
          </a:p>
          <a:p>
            <a:r>
              <a:rPr lang="en-US" dirty="0"/>
              <a:t>Blog – </a:t>
            </a:r>
            <a:r>
              <a:rPr lang="en-US" dirty="0">
                <a:hlinkClick r:id="rId2"/>
              </a:rPr>
              <a:t>https://murat.one</a:t>
            </a:r>
            <a:endParaRPr lang="en-US" dirty="0"/>
          </a:p>
          <a:p>
            <a:r>
              <a:rPr lang="en-US" dirty="0"/>
              <a:t>Channel – </a:t>
            </a:r>
            <a:r>
              <a:rPr lang="en-US" dirty="0">
                <a:hlinkClick r:id="rId3"/>
              </a:rPr>
              <a:t>https://t.me/onebrick</a:t>
            </a:r>
            <a:r>
              <a:rPr lang="en-US" dirty="0"/>
              <a:t> </a:t>
            </a:r>
          </a:p>
          <a:p>
            <a:r>
              <a:rPr lang="en-US" dirty="0"/>
              <a:t>CVE-2020-29143, CVE-2020-29142, CVE-2020-29140, CVE-2020-29139, CVE-2021-34187</a:t>
            </a:r>
          </a:p>
        </p:txBody>
      </p:sp>
      <p:pic>
        <p:nvPicPr>
          <p:cNvPr id="6" name="Picture 5">
            <a:extLst>
              <a:ext uri="{FF2B5EF4-FFF2-40B4-BE49-F238E27FC236}">
                <a16:creationId xmlns:a16="http://schemas.microsoft.com/office/drawing/2014/main" id="{72BD91FA-9B3E-4CD3-BAA0-494318207E33}"/>
              </a:ext>
            </a:extLst>
          </p:cNvPr>
          <p:cNvPicPr>
            <a:picLocks noChangeAspect="1"/>
          </p:cNvPicPr>
          <p:nvPr/>
        </p:nvPicPr>
        <p:blipFill rotWithShape="1">
          <a:blip r:embed="rId4">
            <a:extLst>
              <a:ext uri="{28A0092B-C50C-407E-A947-70E740481C1C}">
                <a14:useLocalDpi xmlns:a14="http://schemas.microsoft.com/office/drawing/2010/main" val="0"/>
              </a:ext>
            </a:extLst>
          </a:blip>
          <a:srcRect b="23416"/>
          <a:stretch/>
        </p:blipFill>
        <p:spPr>
          <a:xfrm>
            <a:off x="7657839" y="1169273"/>
            <a:ext cx="3068382" cy="2971212"/>
          </a:xfrm>
          <a:prstGeom prst="rect">
            <a:avLst/>
          </a:prstGeom>
        </p:spPr>
      </p:pic>
    </p:spTree>
    <p:extLst>
      <p:ext uri="{BB962C8B-B14F-4D97-AF65-F5344CB8AC3E}">
        <p14:creationId xmlns:p14="http://schemas.microsoft.com/office/powerpoint/2010/main" val="385181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7D482E-DBD7-45A8-AF70-9E27C63FE373}"/>
              </a:ext>
            </a:extLst>
          </p:cNvPr>
          <p:cNvPicPr>
            <a:picLocks noChangeAspect="1"/>
          </p:cNvPicPr>
          <p:nvPr/>
        </p:nvPicPr>
        <p:blipFill>
          <a:blip r:embed="rId2"/>
          <a:stretch>
            <a:fillRect/>
          </a:stretch>
        </p:blipFill>
        <p:spPr>
          <a:xfrm>
            <a:off x="1942030" y="0"/>
            <a:ext cx="5143500" cy="6858000"/>
          </a:xfrm>
          <a:prstGeom prst="rect">
            <a:avLst/>
          </a:prstGeom>
        </p:spPr>
      </p:pic>
      <p:sp>
        <p:nvSpPr>
          <p:cNvPr id="5" name="TextBox 4">
            <a:extLst>
              <a:ext uri="{FF2B5EF4-FFF2-40B4-BE49-F238E27FC236}">
                <a16:creationId xmlns:a16="http://schemas.microsoft.com/office/drawing/2014/main" id="{76F40BDF-8EA9-4322-8116-AA422A90AD39}"/>
              </a:ext>
            </a:extLst>
          </p:cNvPr>
          <p:cNvSpPr txBox="1"/>
          <p:nvPr/>
        </p:nvSpPr>
        <p:spPr>
          <a:xfrm>
            <a:off x="7572054" y="2090172"/>
            <a:ext cx="3801438" cy="3046988"/>
          </a:xfrm>
          <a:prstGeom prst="rect">
            <a:avLst/>
          </a:prstGeom>
          <a:noFill/>
        </p:spPr>
        <p:txBody>
          <a:bodyPr wrap="square" rtlCol="0">
            <a:spAutoFit/>
          </a:bodyPr>
          <a:lstStyle/>
          <a:p>
            <a:pPr algn="just"/>
            <a:r>
              <a:rPr lang="en-US" sz="2400" dirty="0"/>
              <a:t>Raspberry Pi connected to the printer in the hall of our customer.</a:t>
            </a:r>
          </a:p>
          <a:p>
            <a:pPr algn="just"/>
            <a:r>
              <a:rPr lang="en-US" sz="2400" dirty="0"/>
              <a:t> </a:t>
            </a:r>
          </a:p>
          <a:p>
            <a:pPr algn="just"/>
            <a:r>
              <a:rPr lang="en-US" sz="2400" dirty="0"/>
              <a:t>The most interesting thing, the printer was moved after connecting, but nobody touched the Raspberry Pi.</a:t>
            </a:r>
          </a:p>
        </p:txBody>
      </p:sp>
    </p:spTree>
    <p:extLst>
      <p:ext uri="{BB962C8B-B14F-4D97-AF65-F5344CB8AC3E}">
        <p14:creationId xmlns:p14="http://schemas.microsoft.com/office/powerpoint/2010/main" val="1748430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Шлагбаум для въезда купить: продажа, цена в Алматы. Шлагбаумы от  &amp;quot;SK-Automatic Service&amp;quot; - 5477473">
            <a:extLst>
              <a:ext uri="{FF2B5EF4-FFF2-40B4-BE49-F238E27FC236}">
                <a16:creationId xmlns:a16="http://schemas.microsoft.com/office/drawing/2014/main" id="{8E9D1AEF-77BA-4A6B-A27E-3F81CEC5C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74" y="818080"/>
            <a:ext cx="7236929" cy="54276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AFD577-0E03-48BB-B24C-23108681155D}"/>
              </a:ext>
            </a:extLst>
          </p:cNvPr>
          <p:cNvPicPr>
            <a:picLocks noChangeAspect="1"/>
          </p:cNvPicPr>
          <p:nvPr/>
        </p:nvPicPr>
        <p:blipFill>
          <a:blip r:embed="rId3"/>
          <a:stretch>
            <a:fillRect/>
          </a:stretch>
        </p:blipFill>
        <p:spPr>
          <a:xfrm>
            <a:off x="7754741" y="1012914"/>
            <a:ext cx="4259719" cy="4832171"/>
          </a:xfrm>
          <a:prstGeom prst="rect">
            <a:avLst/>
          </a:prstGeom>
        </p:spPr>
      </p:pic>
    </p:spTree>
    <p:extLst>
      <p:ext uri="{BB962C8B-B14F-4D97-AF65-F5344CB8AC3E}">
        <p14:creationId xmlns:p14="http://schemas.microsoft.com/office/powerpoint/2010/main" val="3331763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C7CA-0FA9-4951-AEC7-9B554815D43F}"/>
              </a:ext>
            </a:extLst>
          </p:cNvPr>
          <p:cNvSpPr>
            <a:spLocks noGrp="1"/>
          </p:cNvSpPr>
          <p:nvPr>
            <p:ph type="ctrTitle"/>
          </p:nvPr>
        </p:nvSpPr>
        <p:spPr>
          <a:xfrm>
            <a:off x="904126" y="1122363"/>
            <a:ext cx="9763874" cy="2387600"/>
          </a:xfrm>
        </p:spPr>
        <p:txBody>
          <a:bodyPr>
            <a:normAutofit/>
          </a:bodyPr>
          <a:lstStyle/>
          <a:p>
            <a:r>
              <a:rPr lang="en-GB" dirty="0"/>
              <a:t>Interesting cases in the World</a:t>
            </a:r>
            <a:endParaRPr lang="en-US" dirty="0"/>
          </a:p>
        </p:txBody>
      </p:sp>
    </p:spTree>
    <p:extLst>
      <p:ext uri="{BB962C8B-B14F-4D97-AF65-F5344CB8AC3E}">
        <p14:creationId xmlns:p14="http://schemas.microsoft.com/office/powerpoint/2010/main" val="1263567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029159-2E76-4C08-A850-7238E0E85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3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00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A40805-D082-489F-8691-8E2EA7B6D174}"/>
              </a:ext>
            </a:extLst>
          </p:cNvPr>
          <p:cNvSpPr/>
          <p:nvPr/>
        </p:nvSpPr>
        <p:spPr>
          <a:xfrm>
            <a:off x="6669505" y="6211818"/>
            <a:ext cx="5361339" cy="369332"/>
          </a:xfrm>
          <a:prstGeom prst="rect">
            <a:avLst/>
          </a:prstGeom>
        </p:spPr>
        <p:txBody>
          <a:bodyPr wrap="none">
            <a:spAutoFit/>
          </a:bodyPr>
          <a:lstStyle/>
          <a:p>
            <a:r>
              <a:rPr lang="en-US" dirty="0"/>
              <a:t>Source: https://www.entrepreneur.com/article/368943</a:t>
            </a:r>
          </a:p>
        </p:txBody>
      </p:sp>
      <p:sp>
        <p:nvSpPr>
          <p:cNvPr id="3" name="Rectangle 2">
            <a:extLst>
              <a:ext uri="{FF2B5EF4-FFF2-40B4-BE49-F238E27FC236}">
                <a16:creationId xmlns:a16="http://schemas.microsoft.com/office/drawing/2014/main" id="{94DEE06E-A6AA-4661-A157-F2F283FEA4E0}"/>
              </a:ext>
            </a:extLst>
          </p:cNvPr>
          <p:cNvSpPr/>
          <p:nvPr/>
        </p:nvSpPr>
        <p:spPr>
          <a:xfrm>
            <a:off x="880152" y="646182"/>
            <a:ext cx="9311811" cy="3539430"/>
          </a:xfrm>
          <a:prstGeom prst="rect">
            <a:avLst/>
          </a:prstGeom>
        </p:spPr>
        <p:txBody>
          <a:bodyPr wrap="square">
            <a:spAutoFit/>
          </a:bodyPr>
          <a:lstStyle/>
          <a:p>
            <a:pPr algn="just"/>
            <a:r>
              <a:rPr lang="en-US" sz="2800" dirty="0"/>
              <a:t>According to a 2018 Business Insider report, cybersecurity executive Nicole Eagan of security firm Darktrace told the story while addressing a conference. </a:t>
            </a:r>
          </a:p>
          <a:p>
            <a:pPr algn="just"/>
            <a:endParaRPr lang="en-US" sz="2800" dirty="0"/>
          </a:p>
          <a:p>
            <a:pPr algn="just"/>
            <a:r>
              <a:rPr lang="en-US" sz="2800" dirty="0"/>
              <a:t>“The attackers used that (a fish-tank thermometer) to get a foothold in the network,” she recounted. “They then found the high-roller database and then pulled that back across the network, out the thermostat, and up to the cloud.”</a:t>
            </a:r>
            <a:endParaRPr lang="en-US" sz="2800" b="0" i="0" dirty="0">
              <a:effectLst/>
            </a:endParaRPr>
          </a:p>
        </p:txBody>
      </p:sp>
    </p:spTree>
    <p:extLst>
      <p:ext uri="{BB962C8B-B14F-4D97-AF65-F5344CB8AC3E}">
        <p14:creationId xmlns:p14="http://schemas.microsoft.com/office/powerpoint/2010/main" val="2868006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3F0ED8F-C7BA-4CA8-AF5D-5BEC6426D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29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4368C7-9130-4DF3-A6DD-FBC9C9FC9765}"/>
              </a:ext>
            </a:extLst>
          </p:cNvPr>
          <p:cNvPicPr>
            <a:picLocks noChangeAspect="1"/>
          </p:cNvPicPr>
          <p:nvPr/>
        </p:nvPicPr>
        <p:blipFill>
          <a:blip r:embed="rId2"/>
          <a:stretch>
            <a:fillRect/>
          </a:stretch>
        </p:blipFill>
        <p:spPr>
          <a:xfrm>
            <a:off x="0" y="520540"/>
            <a:ext cx="12192000" cy="5673082"/>
          </a:xfrm>
          <a:prstGeom prst="rect">
            <a:avLst/>
          </a:prstGeom>
        </p:spPr>
      </p:pic>
    </p:spTree>
    <p:extLst>
      <p:ext uri="{BB962C8B-B14F-4D97-AF65-F5344CB8AC3E}">
        <p14:creationId xmlns:p14="http://schemas.microsoft.com/office/powerpoint/2010/main" val="507146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7B76-32E6-4FC0-9D90-43AD143CDCEF}"/>
              </a:ext>
            </a:extLst>
          </p:cNvPr>
          <p:cNvSpPr>
            <a:spLocks noGrp="1"/>
          </p:cNvSpPr>
          <p:nvPr>
            <p:ph type="title"/>
          </p:nvPr>
        </p:nvSpPr>
        <p:spPr/>
        <p:txBody>
          <a:bodyPr/>
          <a:lstStyle/>
          <a:p>
            <a:r>
              <a:rPr lang="en-US" dirty="0"/>
              <a:t>Fingerprint is not secure</a:t>
            </a:r>
          </a:p>
        </p:txBody>
      </p:sp>
      <p:sp>
        <p:nvSpPr>
          <p:cNvPr id="3" name="Content Placeholder 2">
            <a:extLst>
              <a:ext uri="{FF2B5EF4-FFF2-40B4-BE49-F238E27FC236}">
                <a16:creationId xmlns:a16="http://schemas.microsoft.com/office/drawing/2014/main" id="{8A6663DB-FFD5-48AF-B55B-848F2D223703}"/>
              </a:ext>
            </a:extLst>
          </p:cNvPr>
          <p:cNvSpPr>
            <a:spLocks noGrp="1"/>
          </p:cNvSpPr>
          <p:nvPr>
            <p:ph idx="1"/>
          </p:nvPr>
        </p:nvSpPr>
        <p:spPr>
          <a:xfrm>
            <a:off x="838200" y="1794803"/>
            <a:ext cx="10515600" cy="4351338"/>
          </a:xfrm>
        </p:spPr>
        <p:txBody>
          <a:bodyPr/>
          <a:lstStyle/>
          <a:p>
            <a:r>
              <a:rPr lang="en-US" dirty="0">
                <a:hlinkClick r:id="rId2"/>
              </a:rPr>
              <a:t>https://tjournal.ru/tech/480202-specialisty-oboshli-skaner-otpechatkov-palcev-v-macbook-i-ipad-s-pomoshchyu-plenki-i-kleya</a:t>
            </a:r>
            <a:endParaRPr lang="en-US" dirty="0"/>
          </a:p>
          <a:p>
            <a:r>
              <a:rPr lang="en-US" dirty="0">
                <a:hlinkClick r:id="rId3"/>
              </a:rPr>
              <a:t>https://blog.kraken.com/post/11905/your-fingerprint-can-be-hacked-for-5-heres-how/</a:t>
            </a:r>
            <a:endParaRPr lang="en-US" dirty="0"/>
          </a:p>
          <a:p>
            <a:r>
              <a:rPr lang="en-US" dirty="0">
                <a:hlinkClick r:id="rId4"/>
              </a:rPr>
              <a:t>https://www.youtube.com/watch?v=VYI9XNO4XzU</a:t>
            </a:r>
            <a:endParaRPr lang="en-US" dirty="0"/>
          </a:p>
          <a:p>
            <a:endParaRPr lang="en-US" dirty="0"/>
          </a:p>
          <a:p>
            <a:endParaRPr lang="en-US" dirty="0"/>
          </a:p>
        </p:txBody>
      </p:sp>
    </p:spTree>
    <p:extLst>
      <p:ext uri="{BB962C8B-B14F-4D97-AF65-F5344CB8AC3E}">
        <p14:creationId xmlns:p14="http://schemas.microsoft.com/office/powerpoint/2010/main" val="3435279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A2B-4840-45AC-B5B8-D3C37B5EC440}"/>
              </a:ext>
            </a:extLst>
          </p:cNvPr>
          <p:cNvSpPr>
            <a:spLocks noGrp="1"/>
          </p:cNvSpPr>
          <p:nvPr>
            <p:ph type="title"/>
          </p:nvPr>
        </p:nvSpPr>
        <p:spPr/>
        <p:txBody>
          <a:bodyPr/>
          <a:lstStyle/>
          <a:p>
            <a:r>
              <a:rPr lang="en-US" dirty="0"/>
              <a:t>Don’t play with bad USB</a:t>
            </a:r>
          </a:p>
        </p:txBody>
      </p:sp>
      <p:sp>
        <p:nvSpPr>
          <p:cNvPr id="3" name="Content Placeholder 2">
            <a:extLst>
              <a:ext uri="{FF2B5EF4-FFF2-40B4-BE49-F238E27FC236}">
                <a16:creationId xmlns:a16="http://schemas.microsoft.com/office/drawing/2014/main" id="{4C5F338E-DEE5-465C-9133-1EAFDAA57B17}"/>
              </a:ext>
            </a:extLst>
          </p:cNvPr>
          <p:cNvSpPr>
            <a:spLocks noGrp="1"/>
          </p:cNvSpPr>
          <p:nvPr>
            <p:ph idx="1"/>
          </p:nvPr>
        </p:nvSpPr>
        <p:spPr>
          <a:xfrm>
            <a:off x="838200" y="1825625"/>
            <a:ext cx="10515600" cy="4351338"/>
          </a:xfrm>
        </p:spPr>
        <p:txBody>
          <a:bodyPr/>
          <a:lstStyle/>
          <a:p>
            <a:r>
              <a:rPr lang="en-US" dirty="0">
                <a:hlinkClick r:id="rId2"/>
              </a:rPr>
              <a:t>https://en.wikipedia.org/wiki/BadUSB</a:t>
            </a:r>
            <a:endParaRPr lang="en-US" dirty="0">
              <a:hlinkClick r:id="rId3"/>
            </a:endParaRPr>
          </a:p>
          <a:p>
            <a:r>
              <a:rPr lang="en-US" dirty="0">
                <a:hlinkClick r:id="rId3"/>
              </a:rPr>
              <a:t>https://www.youtube.com/watch?v=e_f9p-_JWZw</a:t>
            </a:r>
            <a:endParaRPr lang="en-US" dirty="0"/>
          </a:p>
          <a:p>
            <a:endParaRPr lang="en-US" dirty="0"/>
          </a:p>
          <a:p>
            <a:endParaRPr lang="en-US" dirty="0"/>
          </a:p>
        </p:txBody>
      </p:sp>
    </p:spTree>
    <p:extLst>
      <p:ext uri="{BB962C8B-B14F-4D97-AF65-F5344CB8AC3E}">
        <p14:creationId xmlns:p14="http://schemas.microsoft.com/office/powerpoint/2010/main" val="4098922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531A-5D45-408E-B063-779FF7164E34}"/>
              </a:ext>
            </a:extLst>
          </p:cNvPr>
          <p:cNvSpPr>
            <a:spLocks noGrp="1"/>
          </p:cNvSpPr>
          <p:nvPr>
            <p:ph type="title"/>
          </p:nvPr>
        </p:nvSpPr>
        <p:spPr/>
        <p:txBody>
          <a:bodyPr/>
          <a:lstStyle/>
          <a:p>
            <a:r>
              <a:rPr lang="en-US" dirty="0"/>
              <a:t>Bonus (</a:t>
            </a:r>
            <a:r>
              <a:rPr lang="en-US" dirty="0" err="1"/>
              <a:t>offtop</a:t>
            </a:r>
            <a:r>
              <a:rPr lang="en-US" dirty="0"/>
              <a:t>)</a:t>
            </a:r>
          </a:p>
        </p:txBody>
      </p:sp>
      <p:sp>
        <p:nvSpPr>
          <p:cNvPr id="3" name="Content Placeholder 2">
            <a:extLst>
              <a:ext uri="{FF2B5EF4-FFF2-40B4-BE49-F238E27FC236}">
                <a16:creationId xmlns:a16="http://schemas.microsoft.com/office/drawing/2014/main" id="{BBAA9F20-DF8B-49C0-B796-D0AB62C00A42}"/>
              </a:ext>
            </a:extLst>
          </p:cNvPr>
          <p:cNvSpPr>
            <a:spLocks noGrp="1"/>
          </p:cNvSpPr>
          <p:nvPr>
            <p:ph idx="1"/>
          </p:nvPr>
        </p:nvSpPr>
        <p:spPr/>
        <p:txBody>
          <a:bodyPr/>
          <a:lstStyle/>
          <a:p>
            <a:r>
              <a:rPr lang="en-US" dirty="0">
                <a:hlinkClick r:id="rId2"/>
              </a:rPr>
              <a:t>https://cs9.pikabu.ru/post_img/2016/12/13/9/1481643187166124581.webm</a:t>
            </a:r>
            <a:endParaRPr lang="en-US" dirty="0"/>
          </a:p>
          <a:p>
            <a:endParaRPr lang="en-US" dirty="0"/>
          </a:p>
        </p:txBody>
      </p:sp>
    </p:spTree>
    <p:extLst>
      <p:ext uri="{BB962C8B-B14F-4D97-AF65-F5344CB8AC3E}">
        <p14:creationId xmlns:p14="http://schemas.microsoft.com/office/powerpoint/2010/main" val="66252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E8D1-D0B6-4AE6-B09D-696820CE1086}"/>
              </a:ext>
            </a:extLst>
          </p:cNvPr>
          <p:cNvSpPr>
            <a:spLocks noGrp="1"/>
          </p:cNvSpPr>
          <p:nvPr>
            <p:ph type="title"/>
          </p:nvPr>
        </p:nvSpPr>
        <p:spPr/>
        <p:txBody>
          <a:bodyPr/>
          <a:lstStyle/>
          <a:p>
            <a:r>
              <a:rPr lang="en-US" dirty="0">
                <a:latin typeface="Calibri Light"/>
                <a:cs typeface="Calibri"/>
              </a:rPr>
              <a:t>Identifying the goals of lesson</a:t>
            </a:r>
            <a:endParaRPr lang="en-US" dirty="0">
              <a:latin typeface="Calibri Light"/>
              <a:ea typeface="+mj-lt"/>
              <a:cs typeface="+mj-lt"/>
            </a:endParaRPr>
          </a:p>
        </p:txBody>
      </p:sp>
      <p:sp>
        <p:nvSpPr>
          <p:cNvPr id="3" name="Content Placeholder 2">
            <a:extLst>
              <a:ext uri="{FF2B5EF4-FFF2-40B4-BE49-F238E27FC236}">
                <a16:creationId xmlns:a16="http://schemas.microsoft.com/office/drawing/2014/main" id="{80FC28C7-B0D3-47A1-8578-57A7D8F037CA}"/>
              </a:ext>
            </a:extLst>
          </p:cNvPr>
          <p:cNvSpPr>
            <a:spLocks noGrp="1"/>
          </p:cNvSpPr>
          <p:nvPr>
            <p:ph idx="1"/>
          </p:nvPr>
        </p:nvSpPr>
        <p:spPr/>
        <p:txBody>
          <a:bodyPr vert="horz" lIns="91440" tIns="45720" rIns="91440" bIns="45720" rtlCol="0" anchor="t">
            <a:normAutofit/>
          </a:bodyPr>
          <a:lstStyle/>
          <a:p>
            <a:r>
              <a:rPr lang="en-US" dirty="0">
                <a:ea typeface="+mn-lt"/>
                <a:cs typeface="+mn-lt"/>
              </a:rPr>
              <a:t>Short review of this course</a:t>
            </a:r>
          </a:p>
          <a:p>
            <a:r>
              <a:rPr lang="en-US" dirty="0">
                <a:cs typeface="Calibri"/>
              </a:rPr>
              <a:t>Understanding basic terms</a:t>
            </a:r>
            <a:endParaRPr lang="en-US" dirty="0"/>
          </a:p>
          <a:p>
            <a:r>
              <a:rPr lang="en-US" dirty="0">
                <a:cs typeface="Calibri"/>
              </a:rPr>
              <a:t>Building workspace</a:t>
            </a:r>
          </a:p>
          <a:p>
            <a:endParaRPr lang="en-US" dirty="0">
              <a:cs typeface="Calibri"/>
            </a:endParaRPr>
          </a:p>
        </p:txBody>
      </p:sp>
    </p:spTree>
    <p:extLst>
      <p:ext uri="{BB962C8B-B14F-4D97-AF65-F5344CB8AC3E}">
        <p14:creationId xmlns:p14="http://schemas.microsoft.com/office/powerpoint/2010/main" val="2446086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C237-EC3F-4EA8-978F-3FF569259708}"/>
              </a:ext>
            </a:extLst>
          </p:cNvPr>
          <p:cNvSpPr>
            <a:spLocks noGrp="1"/>
          </p:cNvSpPr>
          <p:nvPr>
            <p:ph type="title"/>
          </p:nvPr>
        </p:nvSpPr>
        <p:spPr/>
        <p:txBody>
          <a:bodyPr/>
          <a:lstStyle/>
          <a:p>
            <a:r>
              <a:rPr lang="en-US" dirty="0"/>
              <a:t>List of security hacking incidents from 1903</a:t>
            </a:r>
          </a:p>
        </p:txBody>
      </p:sp>
      <p:sp>
        <p:nvSpPr>
          <p:cNvPr id="3" name="Content Placeholder 2">
            <a:extLst>
              <a:ext uri="{FF2B5EF4-FFF2-40B4-BE49-F238E27FC236}">
                <a16:creationId xmlns:a16="http://schemas.microsoft.com/office/drawing/2014/main" id="{09CB01C9-0505-46E1-8F4A-5E00C6888E30}"/>
              </a:ext>
            </a:extLst>
          </p:cNvPr>
          <p:cNvSpPr>
            <a:spLocks noGrp="1"/>
          </p:cNvSpPr>
          <p:nvPr>
            <p:ph idx="1"/>
          </p:nvPr>
        </p:nvSpPr>
        <p:spPr/>
        <p:txBody>
          <a:bodyPr/>
          <a:lstStyle/>
          <a:p>
            <a:r>
              <a:rPr lang="en-US" dirty="0">
                <a:hlinkClick r:id="rId2"/>
              </a:rPr>
              <a:t>https://en.wikipedia.org/wiki/List_of_security_hacking_incidents</a:t>
            </a:r>
            <a:r>
              <a:rPr lang="en-US" dirty="0"/>
              <a:t> </a:t>
            </a:r>
          </a:p>
        </p:txBody>
      </p:sp>
      <p:pic>
        <p:nvPicPr>
          <p:cNvPr id="6" name="Picture 5">
            <a:extLst>
              <a:ext uri="{FF2B5EF4-FFF2-40B4-BE49-F238E27FC236}">
                <a16:creationId xmlns:a16="http://schemas.microsoft.com/office/drawing/2014/main" id="{DA1B720E-2ED3-4B6B-96E2-C166401F106B}"/>
              </a:ext>
            </a:extLst>
          </p:cNvPr>
          <p:cNvPicPr>
            <a:picLocks noChangeAspect="1"/>
          </p:cNvPicPr>
          <p:nvPr/>
        </p:nvPicPr>
        <p:blipFill>
          <a:blip r:embed="rId3"/>
          <a:stretch>
            <a:fillRect/>
          </a:stretch>
        </p:blipFill>
        <p:spPr>
          <a:xfrm>
            <a:off x="1320712" y="2746528"/>
            <a:ext cx="9056189" cy="3746347"/>
          </a:xfrm>
          <a:prstGeom prst="rect">
            <a:avLst/>
          </a:prstGeom>
        </p:spPr>
      </p:pic>
    </p:spTree>
    <p:extLst>
      <p:ext uri="{BB962C8B-B14F-4D97-AF65-F5344CB8AC3E}">
        <p14:creationId xmlns:p14="http://schemas.microsoft.com/office/powerpoint/2010/main" val="177869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E2D75-A235-4E95-BC44-1379DC669D49}"/>
              </a:ext>
            </a:extLst>
          </p:cNvPr>
          <p:cNvSpPr>
            <a:spLocks noGrp="1"/>
          </p:cNvSpPr>
          <p:nvPr>
            <p:ph type="title"/>
          </p:nvPr>
        </p:nvSpPr>
        <p:spPr/>
        <p:txBody>
          <a:bodyPr/>
          <a:lstStyle/>
          <a:p>
            <a:r>
              <a:rPr lang="en-US" dirty="0"/>
              <a:t>Pentest models</a:t>
            </a:r>
          </a:p>
        </p:txBody>
      </p:sp>
      <p:sp>
        <p:nvSpPr>
          <p:cNvPr id="3" name="Content Placeholder 2">
            <a:extLst>
              <a:ext uri="{FF2B5EF4-FFF2-40B4-BE49-F238E27FC236}">
                <a16:creationId xmlns:a16="http://schemas.microsoft.com/office/drawing/2014/main" id="{3A6BB0DE-C078-4913-B6B1-DB8452210731}"/>
              </a:ext>
            </a:extLst>
          </p:cNvPr>
          <p:cNvSpPr>
            <a:spLocks noGrp="1"/>
          </p:cNvSpPr>
          <p:nvPr>
            <p:ph idx="1"/>
          </p:nvPr>
        </p:nvSpPr>
        <p:spPr/>
        <p:txBody>
          <a:bodyPr>
            <a:normAutofit lnSpcReduction="10000"/>
          </a:bodyPr>
          <a:lstStyle/>
          <a:p>
            <a:r>
              <a:rPr lang="en-US" dirty="0"/>
              <a:t>PTES - </a:t>
            </a:r>
            <a:r>
              <a:rPr lang="en-US" dirty="0">
                <a:hlinkClick r:id="rId2"/>
              </a:rPr>
              <a:t>http://www.pentest-standard.org/</a:t>
            </a:r>
            <a:endParaRPr lang="en-US" dirty="0"/>
          </a:p>
          <a:p>
            <a:r>
              <a:rPr lang="en-US" dirty="0"/>
              <a:t>OSSTMM - </a:t>
            </a:r>
            <a:r>
              <a:rPr lang="en-US" dirty="0">
                <a:hlinkClick r:id="rId3"/>
              </a:rPr>
              <a:t>https://www.isecom.org/OSSTMM.3.pdf</a:t>
            </a:r>
            <a:endParaRPr lang="en-US" dirty="0"/>
          </a:p>
          <a:p>
            <a:r>
              <a:rPr lang="en-US" dirty="0"/>
              <a:t>ISSAF - </a:t>
            </a:r>
            <a:r>
              <a:rPr lang="en-US" dirty="0">
                <a:hlinkClick r:id="rId4"/>
              </a:rPr>
              <a:t>https://www.futurelearn.com/info/courses/ethical-hacking-an-introduction/0/steps/71521</a:t>
            </a:r>
            <a:endParaRPr lang="en-US" dirty="0"/>
          </a:p>
          <a:p>
            <a:r>
              <a:rPr lang="en-US" dirty="0"/>
              <a:t>NIST-800–115 - </a:t>
            </a:r>
            <a:r>
              <a:rPr lang="en-US" dirty="0">
                <a:hlinkClick r:id="rId5"/>
              </a:rPr>
              <a:t>https://nvlpubs.nist.gov/nistpubs/Legacy/SP/nistspecialpublication800-115.pdf</a:t>
            </a:r>
            <a:endParaRPr lang="en-US" dirty="0"/>
          </a:p>
          <a:p>
            <a:endParaRPr lang="en-US" dirty="0"/>
          </a:p>
          <a:p>
            <a:r>
              <a:rPr lang="en-US" dirty="0"/>
              <a:t>Reviewing models - </a:t>
            </a:r>
            <a:r>
              <a:rPr lang="en-US" dirty="0">
                <a:hlinkClick r:id="rId6"/>
              </a:rPr>
              <a:t>https://www.vumetric.com/blog/top-penetration-testing-methodologies/</a:t>
            </a:r>
            <a:endParaRPr lang="en-US" dirty="0"/>
          </a:p>
          <a:p>
            <a:endParaRPr lang="en-US" dirty="0"/>
          </a:p>
          <a:p>
            <a:endParaRPr lang="en-US" dirty="0"/>
          </a:p>
        </p:txBody>
      </p:sp>
    </p:spTree>
    <p:extLst>
      <p:ext uri="{BB962C8B-B14F-4D97-AF65-F5344CB8AC3E}">
        <p14:creationId xmlns:p14="http://schemas.microsoft.com/office/powerpoint/2010/main" val="2130620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1EA5-A05E-4B25-85CE-7E9312B5ADA4}"/>
              </a:ext>
            </a:extLst>
          </p:cNvPr>
          <p:cNvSpPr>
            <a:spLocks noGrp="1"/>
          </p:cNvSpPr>
          <p:nvPr>
            <p:ph type="title"/>
          </p:nvPr>
        </p:nvSpPr>
        <p:spPr/>
        <p:txBody>
          <a:bodyPr/>
          <a:lstStyle/>
          <a:p>
            <a:r>
              <a:rPr lang="en-US" dirty="0"/>
              <a:t>PTES</a:t>
            </a:r>
          </a:p>
        </p:txBody>
      </p:sp>
      <p:sp>
        <p:nvSpPr>
          <p:cNvPr id="3" name="Content Placeholder 2">
            <a:extLst>
              <a:ext uri="{FF2B5EF4-FFF2-40B4-BE49-F238E27FC236}">
                <a16:creationId xmlns:a16="http://schemas.microsoft.com/office/drawing/2014/main" id="{D045FD5F-4E3B-48FB-B79B-ED83A874A6A8}"/>
              </a:ext>
            </a:extLst>
          </p:cNvPr>
          <p:cNvSpPr>
            <a:spLocks noGrp="1"/>
          </p:cNvSpPr>
          <p:nvPr>
            <p:ph idx="1"/>
          </p:nvPr>
        </p:nvSpPr>
        <p:spPr/>
        <p:txBody>
          <a:bodyPr/>
          <a:lstStyle/>
          <a:p>
            <a:r>
              <a:rPr lang="en-US" dirty="0"/>
              <a:t>Pre-engagement Interactions</a:t>
            </a:r>
          </a:p>
          <a:p>
            <a:r>
              <a:rPr lang="en-US" dirty="0"/>
              <a:t>Intelligence Gathering</a:t>
            </a:r>
          </a:p>
          <a:p>
            <a:r>
              <a:rPr lang="en-US" dirty="0"/>
              <a:t>Threat Modeling</a:t>
            </a:r>
          </a:p>
          <a:p>
            <a:r>
              <a:rPr lang="en-US" dirty="0"/>
              <a:t>Vulnerability Analysis</a:t>
            </a:r>
          </a:p>
          <a:p>
            <a:r>
              <a:rPr lang="en-US" dirty="0"/>
              <a:t>Exploitation</a:t>
            </a:r>
          </a:p>
          <a:p>
            <a:r>
              <a:rPr lang="en-US" dirty="0"/>
              <a:t>Post-Exploitation</a:t>
            </a:r>
          </a:p>
          <a:p>
            <a:r>
              <a:rPr lang="en-US" dirty="0"/>
              <a:t>Reporting</a:t>
            </a:r>
          </a:p>
          <a:p>
            <a:endParaRPr lang="en-US" dirty="0"/>
          </a:p>
        </p:txBody>
      </p:sp>
    </p:spTree>
    <p:extLst>
      <p:ext uri="{BB962C8B-B14F-4D97-AF65-F5344CB8AC3E}">
        <p14:creationId xmlns:p14="http://schemas.microsoft.com/office/powerpoint/2010/main" val="213015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81C1-19FD-4AE4-A3F6-1F9990B8AC1A}"/>
              </a:ext>
            </a:extLst>
          </p:cNvPr>
          <p:cNvSpPr>
            <a:spLocks noGrp="1"/>
          </p:cNvSpPr>
          <p:nvPr>
            <p:ph type="title"/>
          </p:nvPr>
        </p:nvSpPr>
        <p:spPr/>
        <p:txBody>
          <a:bodyPr/>
          <a:lstStyle/>
          <a:p>
            <a:r>
              <a:rPr lang="en-US" dirty="0"/>
              <a:t>PTES. Pre-engagement Interactions</a:t>
            </a:r>
          </a:p>
        </p:txBody>
      </p:sp>
      <p:sp>
        <p:nvSpPr>
          <p:cNvPr id="3" name="Content Placeholder 2">
            <a:extLst>
              <a:ext uri="{FF2B5EF4-FFF2-40B4-BE49-F238E27FC236}">
                <a16:creationId xmlns:a16="http://schemas.microsoft.com/office/drawing/2014/main" id="{BCBCCA8E-B42F-4615-ACB6-309141487303}"/>
              </a:ext>
            </a:extLst>
          </p:cNvPr>
          <p:cNvSpPr>
            <a:spLocks noGrp="1"/>
          </p:cNvSpPr>
          <p:nvPr>
            <p:ph idx="1"/>
          </p:nvPr>
        </p:nvSpPr>
        <p:spPr/>
        <p:txBody>
          <a:bodyPr/>
          <a:lstStyle/>
          <a:p>
            <a:pPr algn="just"/>
            <a:r>
              <a:rPr lang="en-US" dirty="0"/>
              <a:t>This step is carried out to verify the customer's need, scope of tests and the mapping of parameters to perform vulnerability tests.</a:t>
            </a:r>
          </a:p>
          <a:p>
            <a:pPr algn="just"/>
            <a:endParaRPr lang="en-US" dirty="0"/>
          </a:p>
          <a:p>
            <a:pPr algn="just"/>
            <a:endParaRPr lang="en-US" dirty="0"/>
          </a:p>
          <a:p>
            <a:pPr algn="just"/>
            <a:endParaRPr lang="en-US" dirty="0"/>
          </a:p>
          <a:p>
            <a:pPr algn="just"/>
            <a:r>
              <a:rPr lang="en-US" dirty="0"/>
              <a:t>Remember, a penetration test should not be confrontational. It should not be an activity to see if the tester can "hack" you. It should be about identifying the business risk associated with and attack.</a:t>
            </a:r>
          </a:p>
        </p:txBody>
      </p:sp>
    </p:spTree>
    <p:extLst>
      <p:ext uri="{BB962C8B-B14F-4D97-AF65-F5344CB8AC3E}">
        <p14:creationId xmlns:p14="http://schemas.microsoft.com/office/powerpoint/2010/main" val="247548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97B6-34F8-45BE-88DE-51113CFA33FB}"/>
              </a:ext>
            </a:extLst>
          </p:cNvPr>
          <p:cNvSpPr>
            <a:spLocks noGrp="1"/>
          </p:cNvSpPr>
          <p:nvPr>
            <p:ph type="title"/>
          </p:nvPr>
        </p:nvSpPr>
        <p:spPr/>
        <p:txBody>
          <a:bodyPr/>
          <a:lstStyle/>
          <a:p>
            <a:r>
              <a:rPr lang="en-US" dirty="0"/>
              <a:t>PTES. Intelligence Gathering</a:t>
            </a:r>
          </a:p>
        </p:txBody>
      </p:sp>
      <p:sp>
        <p:nvSpPr>
          <p:cNvPr id="3" name="Content Placeholder 2">
            <a:extLst>
              <a:ext uri="{FF2B5EF4-FFF2-40B4-BE49-F238E27FC236}">
                <a16:creationId xmlns:a16="http://schemas.microsoft.com/office/drawing/2014/main" id="{A7AEDA4E-2A59-4D5D-BB09-AD56934A7FB0}"/>
              </a:ext>
            </a:extLst>
          </p:cNvPr>
          <p:cNvSpPr>
            <a:spLocks noGrp="1"/>
          </p:cNvSpPr>
          <p:nvPr>
            <p:ph idx="1"/>
          </p:nvPr>
        </p:nvSpPr>
        <p:spPr/>
        <p:txBody>
          <a:bodyPr/>
          <a:lstStyle/>
          <a:p>
            <a:pPr algn="just"/>
            <a:r>
              <a:rPr lang="en-US" dirty="0"/>
              <a:t>Intelligence Gathering is performing reconnaissance against a target to gather as much information as possible to be utilized when penetrating the target during the vulnerability assessment and exploitation phases. The more information you are able to gather during this phase, the more vectors of attack you may be able to use in the future.</a:t>
            </a:r>
          </a:p>
        </p:txBody>
      </p:sp>
    </p:spTree>
    <p:extLst>
      <p:ext uri="{BB962C8B-B14F-4D97-AF65-F5344CB8AC3E}">
        <p14:creationId xmlns:p14="http://schemas.microsoft.com/office/powerpoint/2010/main" val="3576729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97B6-34F8-45BE-88DE-51113CFA33FB}"/>
              </a:ext>
            </a:extLst>
          </p:cNvPr>
          <p:cNvSpPr>
            <a:spLocks noGrp="1"/>
          </p:cNvSpPr>
          <p:nvPr>
            <p:ph type="title"/>
          </p:nvPr>
        </p:nvSpPr>
        <p:spPr/>
        <p:txBody>
          <a:bodyPr/>
          <a:lstStyle/>
          <a:p>
            <a:r>
              <a:rPr lang="en-US" dirty="0"/>
              <a:t>PTES. Threat Modeling</a:t>
            </a:r>
          </a:p>
        </p:txBody>
      </p:sp>
      <p:sp>
        <p:nvSpPr>
          <p:cNvPr id="3" name="Content Placeholder 2">
            <a:extLst>
              <a:ext uri="{FF2B5EF4-FFF2-40B4-BE49-F238E27FC236}">
                <a16:creationId xmlns:a16="http://schemas.microsoft.com/office/drawing/2014/main" id="{A7AEDA4E-2A59-4D5D-BB09-AD56934A7FB0}"/>
              </a:ext>
            </a:extLst>
          </p:cNvPr>
          <p:cNvSpPr>
            <a:spLocks noGrp="1"/>
          </p:cNvSpPr>
          <p:nvPr>
            <p:ph idx="1"/>
          </p:nvPr>
        </p:nvSpPr>
        <p:spPr/>
        <p:txBody>
          <a:bodyPr/>
          <a:lstStyle/>
          <a:p>
            <a:pPr algn="just"/>
            <a:r>
              <a:rPr lang="en-US" dirty="0"/>
              <a:t>With the information collected, the attacker will determine the impact he can have with what he has in hand, thus developing methods to try to compromise the target system.</a:t>
            </a:r>
          </a:p>
        </p:txBody>
      </p:sp>
    </p:spTree>
    <p:extLst>
      <p:ext uri="{BB962C8B-B14F-4D97-AF65-F5344CB8AC3E}">
        <p14:creationId xmlns:p14="http://schemas.microsoft.com/office/powerpoint/2010/main" val="134663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97B6-34F8-45BE-88DE-51113CFA33FB}"/>
              </a:ext>
            </a:extLst>
          </p:cNvPr>
          <p:cNvSpPr>
            <a:spLocks noGrp="1"/>
          </p:cNvSpPr>
          <p:nvPr>
            <p:ph type="title"/>
          </p:nvPr>
        </p:nvSpPr>
        <p:spPr/>
        <p:txBody>
          <a:bodyPr/>
          <a:lstStyle/>
          <a:p>
            <a:r>
              <a:rPr lang="en-US" dirty="0"/>
              <a:t>PTES. Vulnerability Analysis</a:t>
            </a:r>
          </a:p>
        </p:txBody>
      </p:sp>
      <p:sp>
        <p:nvSpPr>
          <p:cNvPr id="3" name="Content Placeholder 2">
            <a:extLst>
              <a:ext uri="{FF2B5EF4-FFF2-40B4-BE49-F238E27FC236}">
                <a16:creationId xmlns:a16="http://schemas.microsoft.com/office/drawing/2014/main" id="{A7AEDA4E-2A59-4D5D-BB09-AD56934A7FB0}"/>
              </a:ext>
            </a:extLst>
          </p:cNvPr>
          <p:cNvSpPr>
            <a:spLocks noGrp="1"/>
          </p:cNvSpPr>
          <p:nvPr>
            <p:ph idx="1"/>
          </p:nvPr>
        </p:nvSpPr>
        <p:spPr/>
        <p:txBody>
          <a:bodyPr/>
          <a:lstStyle/>
          <a:p>
            <a:pPr algn="just"/>
            <a:r>
              <a:rPr lang="en-US" dirty="0"/>
              <a:t>In this phase, </a:t>
            </a:r>
            <a:r>
              <a:rPr lang="en-US" dirty="0" err="1"/>
              <a:t>pentester</a:t>
            </a:r>
            <a:r>
              <a:rPr lang="en-US" dirty="0"/>
              <a:t> looks for security holes that can lead to exploitation, discovering holes in the implementation or application code.</a:t>
            </a:r>
          </a:p>
        </p:txBody>
      </p:sp>
    </p:spTree>
    <p:extLst>
      <p:ext uri="{BB962C8B-B14F-4D97-AF65-F5344CB8AC3E}">
        <p14:creationId xmlns:p14="http://schemas.microsoft.com/office/powerpoint/2010/main" val="710423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97B6-34F8-45BE-88DE-51113CFA33FB}"/>
              </a:ext>
            </a:extLst>
          </p:cNvPr>
          <p:cNvSpPr>
            <a:spLocks noGrp="1"/>
          </p:cNvSpPr>
          <p:nvPr>
            <p:ph type="title"/>
          </p:nvPr>
        </p:nvSpPr>
        <p:spPr/>
        <p:txBody>
          <a:bodyPr/>
          <a:lstStyle/>
          <a:p>
            <a:r>
              <a:rPr lang="en-US" dirty="0"/>
              <a:t>PTES. Exploitation</a:t>
            </a:r>
          </a:p>
        </p:txBody>
      </p:sp>
      <p:sp>
        <p:nvSpPr>
          <p:cNvPr id="3" name="Content Placeholder 2">
            <a:extLst>
              <a:ext uri="{FF2B5EF4-FFF2-40B4-BE49-F238E27FC236}">
                <a16:creationId xmlns:a16="http://schemas.microsoft.com/office/drawing/2014/main" id="{A7AEDA4E-2A59-4D5D-BB09-AD56934A7FB0}"/>
              </a:ext>
            </a:extLst>
          </p:cNvPr>
          <p:cNvSpPr>
            <a:spLocks noGrp="1"/>
          </p:cNvSpPr>
          <p:nvPr>
            <p:ph idx="1"/>
          </p:nvPr>
        </p:nvSpPr>
        <p:spPr/>
        <p:txBody>
          <a:bodyPr/>
          <a:lstStyle/>
          <a:p>
            <a:pPr algn="just"/>
            <a:r>
              <a:rPr lang="en-US" dirty="0"/>
              <a:t>It is one of the crucial phases, as the exploitation of the vulnerabilities found will be carried out, either using a public or private exploit to try to invade or compromise a target.</a:t>
            </a:r>
          </a:p>
        </p:txBody>
      </p:sp>
    </p:spTree>
    <p:extLst>
      <p:ext uri="{BB962C8B-B14F-4D97-AF65-F5344CB8AC3E}">
        <p14:creationId xmlns:p14="http://schemas.microsoft.com/office/powerpoint/2010/main" val="3135413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97B6-34F8-45BE-88DE-51113CFA33FB}"/>
              </a:ext>
            </a:extLst>
          </p:cNvPr>
          <p:cNvSpPr>
            <a:spLocks noGrp="1"/>
          </p:cNvSpPr>
          <p:nvPr>
            <p:ph type="title"/>
          </p:nvPr>
        </p:nvSpPr>
        <p:spPr/>
        <p:txBody>
          <a:bodyPr/>
          <a:lstStyle/>
          <a:p>
            <a:r>
              <a:rPr lang="en-US" dirty="0"/>
              <a:t>PTES. Post-exploitation</a:t>
            </a:r>
          </a:p>
        </p:txBody>
      </p:sp>
      <p:sp>
        <p:nvSpPr>
          <p:cNvPr id="3" name="Content Placeholder 2">
            <a:extLst>
              <a:ext uri="{FF2B5EF4-FFF2-40B4-BE49-F238E27FC236}">
                <a16:creationId xmlns:a16="http://schemas.microsoft.com/office/drawing/2014/main" id="{A7AEDA4E-2A59-4D5D-BB09-AD56934A7FB0}"/>
              </a:ext>
            </a:extLst>
          </p:cNvPr>
          <p:cNvSpPr>
            <a:spLocks noGrp="1"/>
          </p:cNvSpPr>
          <p:nvPr>
            <p:ph idx="1"/>
          </p:nvPr>
        </p:nvSpPr>
        <p:spPr/>
        <p:txBody>
          <a:bodyPr>
            <a:normAutofit lnSpcReduction="10000"/>
          </a:bodyPr>
          <a:lstStyle/>
          <a:p>
            <a:pPr algn="just"/>
            <a:r>
              <a:rPr lang="en-US" dirty="0"/>
              <a:t>After compromising your target, the post-exploitation phase ensures that you get persistent access to the target, escalate privileges to have an administrative-level user, perform lateral movements and pivoting to try to compromise other machines on the same network or in an internal subnet</a:t>
            </a:r>
          </a:p>
          <a:p>
            <a:pPr algn="just"/>
            <a:endParaRPr lang="en-US" dirty="0"/>
          </a:p>
          <a:p>
            <a:pPr algn="just"/>
            <a:endParaRPr lang="en-US" dirty="0"/>
          </a:p>
          <a:p>
            <a:pPr algn="just"/>
            <a:endParaRPr lang="en-US" dirty="0"/>
          </a:p>
          <a:p>
            <a:pPr algn="just"/>
            <a:endParaRPr lang="en-US" dirty="0"/>
          </a:p>
          <a:p>
            <a:pPr algn="just"/>
            <a:r>
              <a:rPr lang="en-US" i="1" dirty="0"/>
              <a:t>We will try Covenant C2 or Merlin.</a:t>
            </a:r>
          </a:p>
        </p:txBody>
      </p:sp>
    </p:spTree>
    <p:extLst>
      <p:ext uri="{BB962C8B-B14F-4D97-AF65-F5344CB8AC3E}">
        <p14:creationId xmlns:p14="http://schemas.microsoft.com/office/powerpoint/2010/main" val="696929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97B6-34F8-45BE-88DE-51113CFA33FB}"/>
              </a:ext>
            </a:extLst>
          </p:cNvPr>
          <p:cNvSpPr>
            <a:spLocks noGrp="1"/>
          </p:cNvSpPr>
          <p:nvPr>
            <p:ph type="title"/>
          </p:nvPr>
        </p:nvSpPr>
        <p:spPr/>
        <p:txBody>
          <a:bodyPr/>
          <a:lstStyle/>
          <a:p>
            <a:r>
              <a:rPr lang="en-US" dirty="0"/>
              <a:t>PTES. Reporting</a:t>
            </a:r>
          </a:p>
        </p:txBody>
      </p:sp>
      <p:sp>
        <p:nvSpPr>
          <p:cNvPr id="3" name="Content Placeholder 2">
            <a:extLst>
              <a:ext uri="{FF2B5EF4-FFF2-40B4-BE49-F238E27FC236}">
                <a16:creationId xmlns:a16="http://schemas.microsoft.com/office/drawing/2014/main" id="{A7AEDA4E-2A59-4D5D-BB09-AD56934A7FB0}"/>
              </a:ext>
            </a:extLst>
          </p:cNvPr>
          <p:cNvSpPr>
            <a:spLocks noGrp="1"/>
          </p:cNvSpPr>
          <p:nvPr>
            <p:ph idx="1"/>
          </p:nvPr>
        </p:nvSpPr>
        <p:spPr/>
        <p:txBody>
          <a:bodyPr/>
          <a:lstStyle/>
          <a:p>
            <a:pPr algn="just"/>
            <a:r>
              <a:rPr lang="en-US" dirty="0"/>
              <a:t>It is the final phase, but it must also be the beginning, because each step taken during the tests must be properly documented and detailed, my recommendation is that you have 2 reports. The first is the production report, that is, the tests that you carry out and document, even work it as a timeline report. The second is the final report, which you will present to Management and your chosen technical team.</a:t>
            </a:r>
          </a:p>
        </p:txBody>
      </p:sp>
    </p:spTree>
    <p:extLst>
      <p:ext uri="{BB962C8B-B14F-4D97-AF65-F5344CB8AC3E}">
        <p14:creationId xmlns:p14="http://schemas.microsoft.com/office/powerpoint/2010/main" val="305405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375F3-09B1-4CC1-902A-94997BCBC5B8}"/>
              </a:ext>
            </a:extLst>
          </p:cNvPr>
          <p:cNvSpPr>
            <a:spLocks noGrp="1"/>
          </p:cNvSpPr>
          <p:nvPr>
            <p:ph type="title"/>
          </p:nvPr>
        </p:nvSpPr>
        <p:spPr/>
        <p:txBody>
          <a:bodyPr/>
          <a:lstStyle/>
          <a:p>
            <a:r>
              <a:rPr lang="en-US" dirty="0">
                <a:ea typeface="+mj-lt"/>
                <a:cs typeface="+mj-lt"/>
              </a:rPr>
              <a:t>About this course</a:t>
            </a:r>
            <a:endParaRPr lang="en-US" dirty="0"/>
          </a:p>
        </p:txBody>
      </p:sp>
      <p:sp>
        <p:nvSpPr>
          <p:cNvPr id="3" name="Content Placeholder 2">
            <a:extLst>
              <a:ext uri="{FF2B5EF4-FFF2-40B4-BE49-F238E27FC236}">
                <a16:creationId xmlns:a16="http://schemas.microsoft.com/office/drawing/2014/main" id="{DE905957-F168-47BE-AF68-990BD931D6E5}"/>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This course is almost fully practical.</a:t>
            </a:r>
          </a:p>
          <a:p>
            <a:pPr marL="0" indent="0">
              <a:buNone/>
            </a:pPr>
            <a:r>
              <a:rPr lang="en-US" dirty="0">
                <a:cs typeface="Calibri"/>
              </a:rPr>
              <a:t>You will learn:</a:t>
            </a:r>
          </a:p>
          <a:p>
            <a:pPr marL="0" indent="0">
              <a:buNone/>
            </a:pPr>
            <a:r>
              <a:rPr lang="en-US" dirty="0">
                <a:cs typeface="Calibri"/>
              </a:rPr>
              <a:t>- ethics of hacking</a:t>
            </a:r>
          </a:p>
          <a:p>
            <a:pPr marL="0" indent="0">
              <a:buNone/>
            </a:pPr>
            <a:r>
              <a:rPr lang="en-US" dirty="0">
                <a:cs typeface="Calibri"/>
              </a:rPr>
              <a:t>- work with Kali Linux</a:t>
            </a:r>
          </a:p>
          <a:p>
            <a:pPr marL="0" indent="0">
              <a:buNone/>
            </a:pPr>
            <a:r>
              <a:rPr lang="en-US" dirty="0">
                <a:cs typeface="Calibri"/>
              </a:rPr>
              <a:t>- various methods of attacking web applications and infrastructure</a:t>
            </a:r>
          </a:p>
          <a:p>
            <a:pPr marL="0" indent="0">
              <a:buNone/>
            </a:pPr>
            <a:r>
              <a:rPr lang="en-US" dirty="0">
                <a:cs typeface="Calibri"/>
              </a:rPr>
              <a:t>- scanning networks to find vulnerabilities</a:t>
            </a:r>
          </a:p>
          <a:p>
            <a:pPr>
              <a:buFontTx/>
              <a:buChar char="-"/>
            </a:pPr>
            <a:r>
              <a:rPr lang="en-US" dirty="0">
                <a:cs typeface="Calibri"/>
              </a:rPr>
              <a:t>thinking like a hacker</a:t>
            </a:r>
          </a:p>
          <a:p>
            <a:pPr>
              <a:buFontTx/>
              <a:buChar char="-"/>
            </a:pPr>
            <a:r>
              <a:rPr lang="en-US" dirty="0">
                <a:cs typeface="Calibri"/>
              </a:rPr>
              <a:t>writing commercial-grade report</a:t>
            </a:r>
          </a:p>
          <a:p>
            <a:pPr marL="0" indent="0">
              <a:buNone/>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2811264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510F-109A-475A-8083-8ACF67DE6C0B}"/>
              </a:ext>
            </a:extLst>
          </p:cNvPr>
          <p:cNvSpPr>
            <a:spLocks noGrp="1"/>
          </p:cNvSpPr>
          <p:nvPr>
            <p:ph type="title"/>
          </p:nvPr>
        </p:nvSpPr>
        <p:spPr/>
        <p:txBody>
          <a:bodyPr/>
          <a:lstStyle/>
          <a:p>
            <a:r>
              <a:rPr lang="en-US" dirty="0"/>
              <a:t>Pentest types</a:t>
            </a:r>
          </a:p>
        </p:txBody>
      </p:sp>
      <p:sp>
        <p:nvSpPr>
          <p:cNvPr id="3" name="Content Placeholder 2">
            <a:extLst>
              <a:ext uri="{FF2B5EF4-FFF2-40B4-BE49-F238E27FC236}">
                <a16:creationId xmlns:a16="http://schemas.microsoft.com/office/drawing/2014/main" id="{ABC678B5-D27A-456C-868F-149A20C7BB30}"/>
              </a:ext>
            </a:extLst>
          </p:cNvPr>
          <p:cNvSpPr>
            <a:spLocks noGrp="1"/>
          </p:cNvSpPr>
          <p:nvPr>
            <p:ph idx="1"/>
          </p:nvPr>
        </p:nvSpPr>
        <p:spPr/>
        <p:txBody>
          <a:bodyPr/>
          <a:lstStyle/>
          <a:p>
            <a:r>
              <a:rPr lang="en-US" dirty="0"/>
              <a:t>Black box</a:t>
            </a:r>
          </a:p>
          <a:p>
            <a:r>
              <a:rPr lang="en-US" dirty="0"/>
              <a:t>Gray box</a:t>
            </a:r>
          </a:p>
          <a:p>
            <a:r>
              <a:rPr lang="en-US" dirty="0"/>
              <a:t>White box</a:t>
            </a:r>
          </a:p>
        </p:txBody>
      </p:sp>
    </p:spTree>
    <p:extLst>
      <p:ext uri="{BB962C8B-B14F-4D97-AF65-F5344CB8AC3E}">
        <p14:creationId xmlns:p14="http://schemas.microsoft.com/office/powerpoint/2010/main" val="2433676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1613-342C-46D5-B5D5-00C10B69B678}"/>
              </a:ext>
            </a:extLst>
          </p:cNvPr>
          <p:cNvSpPr>
            <a:spLocks noGrp="1"/>
          </p:cNvSpPr>
          <p:nvPr>
            <p:ph type="title"/>
          </p:nvPr>
        </p:nvSpPr>
        <p:spPr/>
        <p:txBody>
          <a:bodyPr/>
          <a:lstStyle/>
          <a:p>
            <a:r>
              <a:rPr lang="en-US" dirty="0"/>
              <a:t>Attack preventing frameworks</a:t>
            </a:r>
          </a:p>
        </p:txBody>
      </p:sp>
      <p:sp>
        <p:nvSpPr>
          <p:cNvPr id="3" name="Content Placeholder 2">
            <a:extLst>
              <a:ext uri="{FF2B5EF4-FFF2-40B4-BE49-F238E27FC236}">
                <a16:creationId xmlns:a16="http://schemas.microsoft.com/office/drawing/2014/main" id="{BFCC0AE9-F219-475D-9C7B-7A0BF77E8941}"/>
              </a:ext>
            </a:extLst>
          </p:cNvPr>
          <p:cNvSpPr>
            <a:spLocks noGrp="1"/>
          </p:cNvSpPr>
          <p:nvPr>
            <p:ph idx="1"/>
          </p:nvPr>
        </p:nvSpPr>
        <p:spPr/>
        <p:txBody>
          <a:bodyPr/>
          <a:lstStyle/>
          <a:p>
            <a:r>
              <a:rPr lang="en-US" dirty="0"/>
              <a:t>Cyber Kill Chain - </a:t>
            </a:r>
            <a:r>
              <a:rPr lang="en-US" dirty="0">
                <a:hlinkClick r:id="rId2"/>
              </a:rPr>
              <a:t>https://www.lockheedmartin.com/en-us/capabilities/cyber/cyber-kill-chain.html</a:t>
            </a:r>
            <a:endParaRPr lang="en-US" dirty="0"/>
          </a:p>
          <a:p>
            <a:r>
              <a:rPr lang="en-US" dirty="0"/>
              <a:t>MITRE ATT&amp;CK - </a:t>
            </a:r>
            <a:r>
              <a:rPr lang="en-US" dirty="0">
                <a:hlinkClick r:id="rId3"/>
              </a:rPr>
              <a:t>https://attack.mitre.org/</a:t>
            </a:r>
            <a:endParaRPr lang="en-US" dirty="0"/>
          </a:p>
          <a:p>
            <a:endParaRPr lang="en-US" dirty="0"/>
          </a:p>
          <a:p>
            <a:endParaRPr lang="en-US" dirty="0"/>
          </a:p>
          <a:p>
            <a:endParaRPr lang="en-US" dirty="0"/>
          </a:p>
          <a:p>
            <a:r>
              <a:rPr lang="en-US" dirty="0"/>
              <a:t>Example, APT (Advanced persistent threat) list - </a:t>
            </a:r>
            <a:r>
              <a:rPr lang="en-US" dirty="0">
                <a:hlinkClick r:id="rId4"/>
              </a:rPr>
              <a:t>https://attack.mitre.org/groups/</a:t>
            </a:r>
            <a:r>
              <a:rPr lang="en-US" dirty="0"/>
              <a:t> </a:t>
            </a:r>
          </a:p>
          <a:p>
            <a:endParaRPr lang="en-US" dirty="0"/>
          </a:p>
        </p:txBody>
      </p:sp>
    </p:spTree>
    <p:extLst>
      <p:ext uri="{BB962C8B-B14F-4D97-AF65-F5344CB8AC3E}">
        <p14:creationId xmlns:p14="http://schemas.microsoft.com/office/powerpoint/2010/main" val="478423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83A7-C561-47AC-85FD-702A3A1F8532}"/>
              </a:ext>
            </a:extLst>
          </p:cNvPr>
          <p:cNvSpPr>
            <a:spLocks noGrp="1"/>
          </p:cNvSpPr>
          <p:nvPr>
            <p:ph type="title"/>
          </p:nvPr>
        </p:nvSpPr>
        <p:spPr/>
        <p:txBody>
          <a:bodyPr/>
          <a:lstStyle/>
          <a:p>
            <a:r>
              <a:rPr lang="en-US" dirty="0"/>
              <a:t>Pentest checklists</a:t>
            </a:r>
          </a:p>
        </p:txBody>
      </p:sp>
      <p:sp>
        <p:nvSpPr>
          <p:cNvPr id="3" name="Content Placeholder 2">
            <a:extLst>
              <a:ext uri="{FF2B5EF4-FFF2-40B4-BE49-F238E27FC236}">
                <a16:creationId xmlns:a16="http://schemas.microsoft.com/office/drawing/2014/main" id="{FAACA174-8E65-4759-A879-2E52F34E2956}"/>
              </a:ext>
            </a:extLst>
          </p:cNvPr>
          <p:cNvSpPr>
            <a:spLocks noGrp="1"/>
          </p:cNvSpPr>
          <p:nvPr>
            <p:ph idx="1"/>
          </p:nvPr>
        </p:nvSpPr>
        <p:spPr/>
        <p:txBody>
          <a:bodyPr/>
          <a:lstStyle/>
          <a:p>
            <a:r>
              <a:rPr lang="en-US" dirty="0">
                <a:hlinkClick r:id="rId2"/>
              </a:rPr>
              <a:t>https://github.com/0xRadi/OWASP-Web-Checklist</a:t>
            </a:r>
            <a:endParaRPr lang="en-US" dirty="0"/>
          </a:p>
          <a:p>
            <a:r>
              <a:rPr lang="en-US" dirty="0">
                <a:hlinkClick r:id="rId3"/>
              </a:rPr>
              <a:t>https://pentestbook.six2dez.com/others/web-checklist</a:t>
            </a:r>
            <a:endParaRPr lang="en-US" dirty="0"/>
          </a:p>
          <a:p>
            <a:endParaRPr lang="en-US" dirty="0"/>
          </a:p>
        </p:txBody>
      </p:sp>
    </p:spTree>
    <p:extLst>
      <p:ext uri="{BB962C8B-B14F-4D97-AF65-F5344CB8AC3E}">
        <p14:creationId xmlns:p14="http://schemas.microsoft.com/office/powerpoint/2010/main" val="2766998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C7CA-0FA9-4951-AEC7-9B554815D43F}"/>
              </a:ext>
            </a:extLst>
          </p:cNvPr>
          <p:cNvSpPr>
            <a:spLocks noGrp="1"/>
          </p:cNvSpPr>
          <p:nvPr>
            <p:ph type="ctrTitle"/>
          </p:nvPr>
        </p:nvSpPr>
        <p:spPr/>
        <p:txBody>
          <a:bodyPr>
            <a:normAutofit/>
          </a:bodyPr>
          <a:lstStyle/>
          <a:p>
            <a:r>
              <a:rPr lang="en-GB" dirty="0"/>
              <a:t>Building workspace</a:t>
            </a:r>
            <a:endParaRPr lang="en-US" dirty="0"/>
          </a:p>
        </p:txBody>
      </p:sp>
    </p:spTree>
    <p:extLst>
      <p:ext uri="{BB962C8B-B14F-4D97-AF65-F5344CB8AC3E}">
        <p14:creationId xmlns:p14="http://schemas.microsoft.com/office/powerpoint/2010/main" val="1633774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D9441-748E-40C4-809D-93BDBFE8124C}"/>
              </a:ext>
            </a:extLst>
          </p:cNvPr>
          <p:cNvSpPr>
            <a:spLocks noGrp="1"/>
          </p:cNvSpPr>
          <p:nvPr>
            <p:ph type="title"/>
          </p:nvPr>
        </p:nvSpPr>
        <p:spPr/>
        <p:txBody>
          <a:bodyPr/>
          <a:lstStyle/>
          <a:p>
            <a:r>
              <a:rPr lang="en-US" dirty="0">
                <a:ea typeface="+mj-lt"/>
                <a:cs typeface="+mj-lt"/>
              </a:rPr>
              <a:t>Installing Kali Linux on VirtualBox</a:t>
            </a:r>
          </a:p>
        </p:txBody>
      </p:sp>
      <p:sp>
        <p:nvSpPr>
          <p:cNvPr id="3" name="Content Placeholder 2">
            <a:extLst>
              <a:ext uri="{FF2B5EF4-FFF2-40B4-BE49-F238E27FC236}">
                <a16:creationId xmlns:a16="http://schemas.microsoft.com/office/drawing/2014/main" id="{546A82F5-DECE-4EE8-852D-3865882C9724}"/>
              </a:ext>
            </a:extLst>
          </p:cNvPr>
          <p:cNvSpPr>
            <a:spLocks noGrp="1"/>
          </p:cNvSpPr>
          <p:nvPr>
            <p:ph idx="1"/>
          </p:nvPr>
        </p:nvSpPr>
        <p:spPr/>
        <p:txBody>
          <a:bodyPr vert="horz" lIns="91440" tIns="45720" rIns="91440" bIns="45720" rtlCol="0" anchor="t">
            <a:normAutofit/>
          </a:bodyPr>
          <a:lstStyle/>
          <a:p>
            <a:r>
              <a:rPr lang="en-US" dirty="0">
                <a:cs typeface="Calibri"/>
                <a:hlinkClick r:id="rId2"/>
              </a:rPr>
              <a:t>https://kali.download/virtual-images/kali-2021.4a/</a:t>
            </a:r>
            <a:endParaRPr lang="en-US" dirty="0">
              <a:cs typeface="Calibri"/>
            </a:endParaRPr>
          </a:p>
          <a:p>
            <a:endParaRPr lang="en-US" dirty="0">
              <a:cs typeface="Calibri"/>
            </a:endParaRPr>
          </a:p>
        </p:txBody>
      </p:sp>
    </p:spTree>
    <p:extLst>
      <p:ext uri="{BB962C8B-B14F-4D97-AF65-F5344CB8AC3E}">
        <p14:creationId xmlns:p14="http://schemas.microsoft.com/office/powerpoint/2010/main" val="2973166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BFE3-7938-468E-829D-DA97C6DD8A27}"/>
              </a:ext>
            </a:extLst>
          </p:cNvPr>
          <p:cNvSpPr>
            <a:spLocks noGrp="1"/>
          </p:cNvSpPr>
          <p:nvPr>
            <p:ph type="title"/>
          </p:nvPr>
        </p:nvSpPr>
        <p:spPr>
          <a:xfrm>
            <a:off x="719137" y="222250"/>
            <a:ext cx="10515600" cy="1325563"/>
          </a:xfrm>
        </p:spPr>
        <p:txBody>
          <a:bodyPr/>
          <a:lstStyle/>
          <a:p>
            <a:r>
              <a:rPr lang="en-US" dirty="0">
                <a:cs typeface="Calibri Light"/>
              </a:rPr>
              <a:t>Insert Guest Additions, then turn on clipboard</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CA7F098E-8702-408D-87B8-0BF6C4D22984}"/>
              </a:ext>
            </a:extLst>
          </p:cNvPr>
          <p:cNvPicPr>
            <a:picLocks noGrp="1" noChangeAspect="1"/>
          </p:cNvPicPr>
          <p:nvPr>
            <p:ph idx="1"/>
          </p:nvPr>
        </p:nvPicPr>
        <p:blipFill>
          <a:blip r:embed="rId2"/>
          <a:stretch>
            <a:fillRect/>
          </a:stretch>
        </p:blipFill>
        <p:spPr>
          <a:xfrm>
            <a:off x="1341561" y="1623219"/>
            <a:ext cx="9294563" cy="4922837"/>
          </a:xfrm>
        </p:spPr>
      </p:pic>
    </p:spTree>
    <p:extLst>
      <p:ext uri="{BB962C8B-B14F-4D97-AF65-F5344CB8AC3E}">
        <p14:creationId xmlns:p14="http://schemas.microsoft.com/office/powerpoint/2010/main" val="1396952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35F7-4A0E-4A29-8CF2-B7DA3C7BA878}"/>
              </a:ext>
            </a:extLst>
          </p:cNvPr>
          <p:cNvSpPr>
            <a:spLocks noGrp="1"/>
          </p:cNvSpPr>
          <p:nvPr>
            <p:ph type="title"/>
          </p:nvPr>
        </p:nvSpPr>
        <p:spPr/>
        <p:txBody>
          <a:bodyPr/>
          <a:lstStyle/>
          <a:p>
            <a:r>
              <a:rPr lang="en-US" dirty="0"/>
              <a:t>Installing </a:t>
            </a:r>
            <a:r>
              <a:rPr lang="en-US" dirty="0" err="1"/>
              <a:t>Metasploitable</a:t>
            </a:r>
            <a:endParaRPr lang="en-US" dirty="0"/>
          </a:p>
        </p:txBody>
      </p:sp>
      <p:sp>
        <p:nvSpPr>
          <p:cNvPr id="3" name="Content Placeholder 2">
            <a:extLst>
              <a:ext uri="{FF2B5EF4-FFF2-40B4-BE49-F238E27FC236}">
                <a16:creationId xmlns:a16="http://schemas.microsoft.com/office/drawing/2014/main" id="{86F983C3-038F-43FC-9555-131A91BD2C67}"/>
              </a:ext>
            </a:extLst>
          </p:cNvPr>
          <p:cNvSpPr>
            <a:spLocks noGrp="1"/>
          </p:cNvSpPr>
          <p:nvPr>
            <p:ph idx="1"/>
          </p:nvPr>
        </p:nvSpPr>
        <p:spPr/>
        <p:txBody>
          <a:bodyPr/>
          <a:lstStyle/>
          <a:p>
            <a:r>
              <a:rPr lang="en-US" dirty="0">
                <a:hlinkClick r:id="rId2"/>
              </a:rPr>
              <a:t>https://sourceforge.net/projects/metasploitable/</a:t>
            </a:r>
            <a:endParaRPr lang="en-US" dirty="0"/>
          </a:p>
          <a:p>
            <a:endParaRPr lang="en-US" dirty="0"/>
          </a:p>
        </p:txBody>
      </p:sp>
    </p:spTree>
    <p:extLst>
      <p:ext uri="{BB962C8B-B14F-4D97-AF65-F5344CB8AC3E}">
        <p14:creationId xmlns:p14="http://schemas.microsoft.com/office/powerpoint/2010/main" val="3048534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4027-8C3C-4B5D-92BB-56C27D44FE36}"/>
              </a:ext>
            </a:extLst>
          </p:cNvPr>
          <p:cNvSpPr>
            <a:spLocks noGrp="1"/>
          </p:cNvSpPr>
          <p:nvPr>
            <p:ph type="title"/>
          </p:nvPr>
        </p:nvSpPr>
        <p:spPr/>
        <p:txBody>
          <a:bodyPr/>
          <a:lstStyle/>
          <a:p>
            <a:r>
              <a:rPr lang="en-US" dirty="0"/>
              <a:t>Installing OWASP Juice Shop</a:t>
            </a:r>
          </a:p>
        </p:txBody>
      </p:sp>
      <p:sp>
        <p:nvSpPr>
          <p:cNvPr id="3" name="Content Placeholder 2">
            <a:extLst>
              <a:ext uri="{FF2B5EF4-FFF2-40B4-BE49-F238E27FC236}">
                <a16:creationId xmlns:a16="http://schemas.microsoft.com/office/drawing/2014/main" id="{3F015B7F-608D-4843-B586-88D9DD1864B6}"/>
              </a:ext>
            </a:extLst>
          </p:cNvPr>
          <p:cNvSpPr>
            <a:spLocks noGrp="1"/>
          </p:cNvSpPr>
          <p:nvPr>
            <p:ph idx="1"/>
          </p:nvPr>
        </p:nvSpPr>
        <p:spPr/>
        <p:txBody>
          <a:bodyPr/>
          <a:lstStyle/>
          <a:p>
            <a:r>
              <a:rPr lang="en-US" dirty="0">
                <a:hlinkClick r:id="rId2"/>
              </a:rPr>
              <a:t>https://github.com/juice-shop/juice-shop</a:t>
            </a:r>
            <a:endParaRPr lang="en-US" dirty="0"/>
          </a:p>
          <a:p>
            <a:endParaRPr lang="en-US" dirty="0"/>
          </a:p>
        </p:txBody>
      </p:sp>
    </p:spTree>
    <p:extLst>
      <p:ext uri="{BB962C8B-B14F-4D97-AF65-F5344CB8AC3E}">
        <p14:creationId xmlns:p14="http://schemas.microsoft.com/office/powerpoint/2010/main" val="1740376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9A16-74AB-4452-80FD-A4588A794EA7}"/>
              </a:ext>
            </a:extLst>
          </p:cNvPr>
          <p:cNvSpPr>
            <a:spLocks noGrp="1"/>
          </p:cNvSpPr>
          <p:nvPr>
            <p:ph type="title"/>
          </p:nvPr>
        </p:nvSpPr>
        <p:spPr/>
        <p:txBody>
          <a:bodyPr/>
          <a:lstStyle/>
          <a:p>
            <a:r>
              <a:rPr lang="en-US" dirty="0"/>
              <a:t>Installing </a:t>
            </a:r>
            <a:r>
              <a:rPr lang="en-US" dirty="0" err="1"/>
              <a:t>WebGoat</a:t>
            </a:r>
            <a:endParaRPr lang="en-US" dirty="0"/>
          </a:p>
        </p:txBody>
      </p:sp>
      <p:sp>
        <p:nvSpPr>
          <p:cNvPr id="3" name="Content Placeholder 2">
            <a:extLst>
              <a:ext uri="{FF2B5EF4-FFF2-40B4-BE49-F238E27FC236}">
                <a16:creationId xmlns:a16="http://schemas.microsoft.com/office/drawing/2014/main" id="{3F8C8813-1B09-4BF7-9AF2-4C3EBC67C1E3}"/>
              </a:ext>
            </a:extLst>
          </p:cNvPr>
          <p:cNvSpPr>
            <a:spLocks noGrp="1"/>
          </p:cNvSpPr>
          <p:nvPr>
            <p:ph idx="1"/>
          </p:nvPr>
        </p:nvSpPr>
        <p:spPr/>
        <p:txBody>
          <a:bodyPr/>
          <a:lstStyle/>
          <a:p>
            <a:r>
              <a:rPr lang="en-US" dirty="0">
                <a:hlinkClick r:id="rId2"/>
              </a:rPr>
              <a:t>https://github.com/WebGoat/WebGoat</a:t>
            </a:r>
            <a:endParaRPr lang="en-US" dirty="0"/>
          </a:p>
          <a:p>
            <a:endParaRPr lang="en-US" dirty="0"/>
          </a:p>
        </p:txBody>
      </p:sp>
    </p:spTree>
    <p:extLst>
      <p:ext uri="{BB962C8B-B14F-4D97-AF65-F5344CB8AC3E}">
        <p14:creationId xmlns:p14="http://schemas.microsoft.com/office/powerpoint/2010/main" val="231837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86C9-CC4C-428C-B312-15499ACDA938}"/>
              </a:ext>
            </a:extLst>
          </p:cNvPr>
          <p:cNvSpPr>
            <a:spLocks noGrp="1"/>
          </p:cNvSpPr>
          <p:nvPr>
            <p:ph type="title"/>
          </p:nvPr>
        </p:nvSpPr>
        <p:spPr/>
        <p:txBody>
          <a:bodyPr/>
          <a:lstStyle/>
          <a:p>
            <a:r>
              <a:rPr lang="en-US" dirty="0"/>
              <a:t>Additional environments</a:t>
            </a:r>
          </a:p>
        </p:txBody>
      </p:sp>
      <p:sp>
        <p:nvSpPr>
          <p:cNvPr id="3" name="Content Placeholder 2">
            <a:extLst>
              <a:ext uri="{FF2B5EF4-FFF2-40B4-BE49-F238E27FC236}">
                <a16:creationId xmlns:a16="http://schemas.microsoft.com/office/drawing/2014/main" id="{877DD745-9466-48C6-93E7-7A56C04F2AF9}"/>
              </a:ext>
            </a:extLst>
          </p:cNvPr>
          <p:cNvSpPr>
            <a:spLocks noGrp="1"/>
          </p:cNvSpPr>
          <p:nvPr>
            <p:ph idx="1"/>
          </p:nvPr>
        </p:nvSpPr>
        <p:spPr/>
        <p:txBody>
          <a:bodyPr/>
          <a:lstStyle/>
          <a:p>
            <a:r>
              <a:rPr lang="en-US" dirty="0">
                <a:hlinkClick r:id="rId2"/>
              </a:rPr>
              <a:t>https://www.vulnhub.com/</a:t>
            </a:r>
            <a:endParaRPr lang="en-US" dirty="0"/>
          </a:p>
          <a:p>
            <a:r>
              <a:rPr lang="en-US" dirty="0">
                <a:hlinkClick r:id="rId3"/>
              </a:rPr>
              <a:t>https://github.com/vulhub/vulhub</a:t>
            </a:r>
            <a:endParaRPr lang="en-US" dirty="0"/>
          </a:p>
          <a:p>
            <a:endParaRPr lang="en-US" dirty="0"/>
          </a:p>
        </p:txBody>
      </p:sp>
    </p:spTree>
    <p:extLst>
      <p:ext uri="{BB962C8B-B14F-4D97-AF65-F5344CB8AC3E}">
        <p14:creationId xmlns:p14="http://schemas.microsoft.com/office/powerpoint/2010/main" val="19487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27FA-49E5-4F9E-A7B1-CE413CAF06E9}"/>
              </a:ext>
            </a:extLst>
          </p:cNvPr>
          <p:cNvSpPr>
            <a:spLocks noGrp="1"/>
          </p:cNvSpPr>
          <p:nvPr>
            <p:ph type="title"/>
          </p:nvPr>
        </p:nvSpPr>
        <p:spPr/>
        <p:txBody>
          <a:bodyPr/>
          <a:lstStyle/>
          <a:p>
            <a:r>
              <a:rPr lang="en-US" dirty="0"/>
              <a:t>Subjects of this course</a:t>
            </a:r>
          </a:p>
        </p:txBody>
      </p:sp>
      <p:sp>
        <p:nvSpPr>
          <p:cNvPr id="3" name="Content Placeholder 2">
            <a:extLst>
              <a:ext uri="{FF2B5EF4-FFF2-40B4-BE49-F238E27FC236}">
                <a16:creationId xmlns:a16="http://schemas.microsoft.com/office/drawing/2014/main" id="{60498A71-B4EB-4C31-BB7E-BB183FA63721}"/>
              </a:ext>
            </a:extLst>
          </p:cNvPr>
          <p:cNvSpPr>
            <a:spLocks noGrp="1"/>
          </p:cNvSpPr>
          <p:nvPr>
            <p:ph idx="1"/>
          </p:nvPr>
        </p:nvSpPr>
        <p:spPr/>
        <p:txBody>
          <a:bodyPr>
            <a:normAutofit/>
          </a:bodyPr>
          <a:lstStyle/>
          <a:p>
            <a:pPr marL="0" indent="0">
              <a:buNone/>
            </a:pPr>
            <a:r>
              <a:rPr lang="en-US" dirty="0"/>
              <a:t>1. </a:t>
            </a:r>
            <a:r>
              <a:rPr lang="en-GB" dirty="0"/>
              <a:t>Introduction to commercial-grade penetration testing. Building workspace</a:t>
            </a:r>
            <a:endParaRPr lang="en-US" dirty="0"/>
          </a:p>
          <a:p>
            <a:pPr marL="0" indent="0">
              <a:buNone/>
            </a:pPr>
            <a:r>
              <a:rPr lang="en-US" dirty="0"/>
              <a:t>2. Information gathering. Open source intelligence (OSINT)</a:t>
            </a:r>
          </a:p>
          <a:p>
            <a:pPr marL="0" indent="0">
              <a:buNone/>
            </a:pPr>
            <a:r>
              <a:rPr lang="en-US" dirty="0"/>
              <a:t>3. </a:t>
            </a:r>
            <a:r>
              <a:rPr lang="en-GB" dirty="0"/>
              <a:t>Social engineering techniques</a:t>
            </a:r>
          </a:p>
          <a:p>
            <a:pPr marL="0" indent="0">
              <a:buNone/>
            </a:pPr>
            <a:r>
              <a:rPr lang="en-GB" dirty="0"/>
              <a:t>4. </a:t>
            </a:r>
            <a:r>
              <a:rPr lang="en-US" dirty="0"/>
              <a:t>Web applications security</a:t>
            </a:r>
          </a:p>
          <a:p>
            <a:pPr marL="0" indent="0">
              <a:buNone/>
            </a:pPr>
            <a:r>
              <a:rPr lang="en-US" dirty="0"/>
              <a:t>5. Web application attacks. Automatic tools</a:t>
            </a:r>
          </a:p>
        </p:txBody>
      </p:sp>
    </p:spTree>
    <p:extLst>
      <p:ext uri="{BB962C8B-B14F-4D97-AF65-F5344CB8AC3E}">
        <p14:creationId xmlns:p14="http://schemas.microsoft.com/office/powerpoint/2010/main" val="957946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765A-CFC2-49DE-8F3D-A55D062B4284}"/>
              </a:ext>
            </a:extLst>
          </p:cNvPr>
          <p:cNvSpPr>
            <a:spLocks noGrp="1"/>
          </p:cNvSpPr>
          <p:nvPr>
            <p:ph type="title"/>
          </p:nvPr>
        </p:nvSpPr>
        <p:spPr>
          <a:xfrm>
            <a:off x="3993357" y="2770187"/>
            <a:ext cx="4514850" cy="1325563"/>
          </a:xfrm>
        </p:spPr>
        <p:txBody>
          <a:bodyPr/>
          <a:lstStyle/>
          <a:p>
            <a:r>
              <a:rPr lang="en-US" dirty="0">
                <a:ea typeface="+mj-lt"/>
                <a:cs typeface="+mj-lt"/>
              </a:rPr>
              <a:t>Any questions?</a:t>
            </a:r>
            <a:endParaRPr lang="en-US" dirty="0"/>
          </a:p>
        </p:txBody>
      </p:sp>
    </p:spTree>
    <p:extLst>
      <p:ext uri="{BB962C8B-B14F-4D97-AF65-F5344CB8AC3E}">
        <p14:creationId xmlns:p14="http://schemas.microsoft.com/office/powerpoint/2010/main" val="1037057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5550-9889-4096-A1B1-FB4A72A72550}"/>
              </a:ext>
            </a:extLst>
          </p:cNvPr>
          <p:cNvSpPr>
            <a:spLocks noGrp="1"/>
          </p:cNvSpPr>
          <p:nvPr>
            <p:ph type="title"/>
          </p:nvPr>
        </p:nvSpPr>
        <p:spPr/>
        <p:txBody>
          <a:bodyPr/>
          <a:lstStyle/>
          <a:p>
            <a:r>
              <a:rPr lang="en-US" dirty="0">
                <a:cs typeface="Calibri Light"/>
              </a:rPr>
              <a:t>Homework for the next lesson</a:t>
            </a:r>
            <a:endParaRPr lang="en-US" dirty="0"/>
          </a:p>
        </p:txBody>
      </p:sp>
      <p:sp>
        <p:nvSpPr>
          <p:cNvPr id="3" name="Content Placeholder 2">
            <a:extLst>
              <a:ext uri="{FF2B5EF4-FFF2-40B4-BE49-F238E27FC236}">
                <a16:creationId xmlns:a16="http://schemas.microsoft.com/office/drawing/2014/main" id="{A274CE4E-3340-4596-97C5-9BCCB7ABCF0E}"/>
              </a:ext>
            </a:extLst>
          </p:cNvPr>
          <p:cNvSpPr>
            <a:spLocks noGrp="1"/>
          </p:cNvSpPr>
          <p:nvPr>
            <p:ph idx="1"/>
          </p:nvPr>
        </p:nvSpPr>
        <p:spPr/>
        <p:txBody>
          <a:bodyPr vert="horz" lIns="91440" tIns="45720" rIns="91440" bIns="45720" rtlCol="0" anchor="t">
            <a:normAutofit/>
          </a:bodyPr>
          <a:lstStyle/>
          <a:p>
            <a:r>
              <a:rPr lang="en-US" dirty="0">
                <a:ea typeface="+mn-lt"/>
                <a:cs typeface="+mn-lt"/>
              </a:rPr>
              <a:t>Install Kali Linux, </a:t>
            </a:r>
            <a:r>
              <a:rPr lang="en-US" dirty="0" err="1">
                <a:ea typeface="+mn-lt"/>
                <a:cs typeface="+mn-lt"/>
              </a:rPr>
              <a:t>WebGoat</a:t>
            </a:r>
            <a:r>
              <a:rPr lang="en-US" dirty="0">
                <a:ea typeface="+mn-lt"/>
                <a:cs typeface="+mn-lt"/>
              </a:rPr>
              <a:t>, Juicy Shop, </a:t>
            </a:r>
            <a:r>
              <a:rPr lang="en-US" dirty="0" err="1">
                <a:ea typeface="+mn-lt"/>
                <a:cs typeface="+mn-lt"/>
              </a:rPr>
              <a:t>Metasploitable</a:t>
            </a:r>
            <a:endParaRPr lang="en-US" dirty="0">
              <a:ea typeface="+mn-lt"/>
              <a:cs typeface="+mn-lt"/>
            </a:endParaRPr>
          </a:p>
          <a:p>
            <a:r>
              <a:rPr lang="en-US" dirty="0">
                <a:ea typeface="+mn-lt"/>
                <a:cs typeface="+mn-lt"/>
              </a:rPr>
              <a:t>Sign up at </a:t>
            </a:r>
            <a:r>
              <a:rPr lang="en-US" dirty="0" err="1">
                <a:ea typeface="+mn-lt"/>
                <a:cs typeface="+mn-lt"/>
              </a:rPr>
              <a:t>Tryhackme</a:t>
            </a:r>
            <a:r>
              <a:rPr lang="en-US" dirty="0">
                <a:ea typeface="+mn-lt"/>
                <a:cs typeface="+mn-lt"/>
              </a:rPr>
              <a:t>, </a:t>
            </a:r>
            <a:r>
              <a:rPr lang="en-US" dirty="0" err="1">
                <a:ea typeface="+mn-lt"/>
                <a:cs typeface="+mn-lt"/>
              </a:rPr>
              <a:t>Hackthebox</a:t>
            </a:r>
            <a:r>
              <a:rPr lang="en-US" dirty="0">
                <a:ea typeface="+mn-lt"/>
                <a:cs typeface="+mn-lt"/>
              </a:rPr>
              <a:t>, </a:t>
            </a:r>
            <a:r>
              <a:rPr lang="en-US" dirty="0" err="1">
                <a:ea typeface="+mn-lt"/>
                <a:cs typeface="+mn-lt"/>
              </a:rPr>
              <a:t>PriviaHub</a:t>
            </a:r>
            <a:endParaRPr lang="en-US" dirty="0">
              <a:ea typeface="+mn-lt"/>
              <a:cs typeface="+mn-lt"/>
            </a:endParaRPr>
          </a:p>
          <a:p>
            <a:endParaRPr lang="en-US" dirty="0">
              <a:ea typeface="+mn-lt"/>
              <a:cs typeface="+mn-lt"/>
            </a:endParaRPr>
          </a:p>
        </p:txBody>
      </p:sp>
    </p:spTree>
    <p:extLst>
      <p:ext uri="{BB962C8B-B14F-4D97-AF65-F5344CB8AC3E}">
        <p14:creationId xmlns:p14="http://schemas.microsoft.com/office/powerpoint/2010/main" val="3885785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1592-09FF-43BD-BAB6-F2AD6109CBF2}"/>
              </a:ext>
            </a:extLst>
          </p:cNvPr>
          <p:cNvSpPr>
            <a:spLocks noGrp="1"/>
          </p:cNvSpPr>
          <p:nvPr>
            <p:ph type="title"/>
          </p:nvPr>
        </p:nvSpPr>
        <p:spPr/>
        <p:txBody>
          <a:bodyPr/>
          <a:lstStyle/>
          <a:p>
            <a:r>
              <a:rPr lang="en-US" dirty="0"/>
              <a:t>Useful links</a:t>
            </a:r>
          </a:p>
        </p:txBody>
      </p:sp>
      <p:sp>
        <p:nvSpPr>
          <p:cNvPr id="4" name="Content Placeholder 3">
            <a:extLst>
              <a:ext uri="{FF2B5EF4-FFF2-40B4-BE49-F238E27FC236}">
                <a16:creationId xmlns:a16="http://schemas.microsoft.com/office/drawing/2014/main" id="{278B3B33-81A6-4B71-B9B1-3807F3294B7D}"/>
              </a:ext>
            </a:extLst>
          </p:cNvPr>
          <p:cNvSpPr txBox="1">
            <a:spLocks noGrp="1"/>
          </p:cNvSpPr>
          <p:nvPr>
            <p:ph idx="1"/>
          </p:nvPr>
        </p:nvSpPr>
        <p:spPr>
          <a:xfrm>
            <a:off x="838200" y="1825625"/>
            <a:ext cx="10370906" cy="37600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hlinkClick r:id="rId2"/>
              </a:rPr>
              <a:t>https://purplesec.us/red-team-vs-blue-team-cyber-security/</a:t>
            </a:r>
            <a:endParaRPr lang="en-US" sz="2000" dirty="0">
              <a:ea typeface="+mn-lt"/>
              <a:cs typeface="+mn-lt"/>
            </a:endParaRPr>
          </a:p>
          <a:p>
            <a:r>
              <a:rPr lang="en-US" sz="2000" dirty="0">
                <a:hlinkClick r:id="rId3"/>
              </a:rPr>
              <a:t>https://blog.kraken.com/post/11905/your-fingerprint-can-be-hacked-for-5-heres-how/</a:t>
            </a:r>
            <a:endParaRPr lang="en-US" sz="2000" dirty="0"/>
          </a:p>
          <a:p>
            <a:r>
              <a:rPr lang="en-US" sz="2000" dirty="0">
                <a:hlinkClick r:id="rId4"/>
              </a:rPr>
              <a:t>https://nitroteam.kz</a:t>
            </a:r>
            <a:endParaRPr lang="en-US" sz="2000" dirty="0"/>
          </a:p>
          <a:p>
            <a:r>
              <a:rPr lang="en-US" sz="2000" dirty="0">
                <a:hlinkClick r:id="rId5"/>
              </a:rPr>
              <a:t>https://murat.one</a:t>
            </a:r>
            <a:endParaRPr lang="en-US" sz="2000" dirty="0"/>
          </a:p>
          <a:p>
            <a:r>
              <a:rPr lang="en-US" sz="2000" dirty="0">
                <a:hlinkClick r:id="rId6"/>
              </a:rPr>
              <a:t>https://verdict-encrypt.nridigital.com/verdict_encrypt_summer18/a_day_in_the_life_of_a_cybersecurity_red_team</a:t>
            </a:r>
            <a:endParaRPr lang="en-US" sz="2000" dirty="0"/>
          </a:p>
          <a:p>
            <a:r>
              <a:rPr lang="en-US" sz="2000" dirty="0">
                <a:hlinkClick r:id="rId7"/>
              </a:rPr>
              <a:t>https://en.wikipedia.org/wiki/Advanced_persistent_threat</a:t>
            </a:r>
            <a:r>
              <a:rPr lang="en-US" sz="2000" dirty="0"/>
              <a:t> </a:t>
            </a:r>
          </a:p>
          <a:p>
            <a:r>
              <a:rPr lang="en-US" sz="2000" dirty="0">
                <a:hlinkClick r:id="rId8"/>
              </a:rPr>
              <a:t>https://owasp.org</a:t>
            </a:r>
            <a:r>
              <a:rPr lang="en-US" sz="2000" dirty="0"/>
              <a:t> </a:t>
            </a:r>
          </a:p>
          <a:p>
            <a:endParaRPr lang="en-US" sz="2000" dirty="0"/>
          </a:p>
        </p:txBody>
      </p:sp>
    </p:spTree>
    <p:extLst>
      <p:ext uri="{BB962C8B-B14F-4D97-AF65-F5344CB8AC3E}">
        <p14:creationId xmlns:p14="http://schemas.microsoft.com/office/powerpoint/2010/main" val="397231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27FA-49E5-4F9E-A7B1-CE413CAF06E9}"/>
              </a:ext>
            </a:extLst>
          </p:cNvPr>
          <p:cNvSpPr>
            <a:spLocks noGrp="1"/>
          </p:cNvSpPr>
          <p:nvPr>
            <p:ph type="title"/>
          </p:nvPr>
        </p:nvSpPr>
        <p:spPr/>
        <p:txBody>
          <a:bodyPr/>
          <a:lstStyle/>
          <a:p>
            <a:r>
              <a:rPr lang="en-US" dirty="0"/>
              <a:t>Subjects of this course</a:t>
            </a:r>
          </a:p>
        </p:txBody>
      </p:sp>
      <p:sp>
        <p:nvSpPr>
          <p:cNvPr id="3" name="Content Placeholder 2">
            <a:extLst>
              <a:ext uri="{FF2B5EF4-FFF2-40B4-BE49-F238E27FC236}">
                <a16:creationId xmlns:a16="http://schemas.microsoft.com/office/drawing/2014/main" id="{60498A71-B4EB-4C31-BB7E-BB183FA63721}"/>
              </a:ext>
            </a:extLst>
          </p:cNvPr>
          <p:cNvSpPr>
            <a:spLocks noGrp="1"/>
          </p:cNvSpPr>
          <p:nvPr>
            <p:ph idx="1"/>
          </p:nvPr>
        </p:nvSpPr>
        <p:spPr/>
        <p:txBody>
          <a:bodyPr>
            <a:normAutofit/>
          </a:bodyPr>
          <a:lstStyle/>
          <a:p>
            <a:pPr marL="0" indent="0">
              <a:buNone/>
            </a:pPr>
            <a:r>
              <a:rPr lang="en-US" dirty="0"/>
              <a:t>6. Infrastructure security. Reconnaissance</a:t>
            </a:r>
          </a:p>
          <a:p>
            <a:pPr marL="0" indent="0">
              <a:buNone/>
            </a:pPr>
            <a:r>
              <a:rPr lang="en-US" dirty="0"/>
              <a:t>7. Infrastructure attacks. Metasploit Framework</a:t>
            </a:r>
          </a:p>
          <a:p>
            <a:pPr marL="0" indent="0">
              <a:buNone/>
            </a:pPr>
            <a:r>
              <a:rPr lang="en-US" dirty="0"/>
              <a:t>8. Basics of Android application &amp; </a:t>
            </a:r>
            <a:r>
              <a:rPr lang="en-US" dirty="0" err="1"/>
              <a:t>WiFi</a:t>
            </a:r>
            <a:r>
              <a:rPr lang="en-US" dirty="0"/>
              <a:t> attacks</a:t>
            </a:r>
          </a:p>
          <a:p>
            <a:pPr marL="0" indent="0">
              <a:buNone/>
            </a:pPr>
            <a:r>
              <a:rPr lang="en-US" dirty="0"/>
              <a:t>9. Cybersecurity training platforms</a:t>
            </a:r>
          </a:p>
          <a:p>
            <a:pPr marL="0" indent="0">
              <a:buNone/>
            </a:pPr>
            <a:r>
              <a:rPr lang="en-US" dirty="0"/>
              <a:t>10. Writing commercial-grade report</a:t>
            </a:r>
          </a:p>
        </p:txBody>
      </p:sp>
    </p:spTree>
    <p:extLst>
      <p:ext uri="{BB962C8B-B14F-4D97-AF65-F5344CB8AC3E}">
        <p14:creationId xmlns:p14="http://schemas.microsoft.com/office/powerpoint/2010/main" val="2838777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94B5-F5AA-4C22-AA92-22A40C5103E7}"/>
              </a:ext>
            </a:extLst>
          </p:cNvPr>
          <p:cNvSpPr>
            <a:spLocks noGrp="1"/>
          </p:cNvSpPr>
          <p:nvPr>
            <p:ph type="title"/>
          </p:nvPr>
        </p:nvSpPr>
        <p:spPr/>
        <p:txBody>
          <a:bodyPr/>
          <a:lstStyle/>
          <a:p>
            <a:r>
              <a:rPr lang="en-US" dirty="0">
                <a:cs typeface="Calibri Light"/>
              </a:rPr>
              <a:t>Basic terms</a:t>
            </a:r>
            <a:endParaRPr lang="en-US" dirty="0"/>
          </a:p>
        </p:txBody>
      </p:sp>
      <p:sp>
        <p:nvSpPr>
          <p:cNvPr id="3" name="Content Placeholder 2">
            <a:extLst>
              <a:ext uri="{FF2B5EF4-FFF2-40B4-BE49-F238E27FC236}">
                <a16:creationId xmlns:a16="http://schemas.microsoft.com/office/drawing/2014/main" id="{79280EF9-C917-423A-8FBD-287C7CF87212}"/>
              </a:ext>
            </a:extLst>
          </p:cNvPr>
          <p:cNvSpPr>
            <a:spLocks noGrp="1"/>
          </p:cNvSpPr>
          <p:nvPr>
            <p:ph idx="1"/>
          </p:nvPr>
        </p:nvSpPr>
        <p:spPr/>
        <p:txBody>
          <a:bodyPr vert="horz" lIns="91440" tIns="45720" rIns="91440" bIns="45720" rtlCol="0" anchor="t">
            <a:normAutofit/>
          </a:bodyPr>
          <a:lstStyle/>
          <a:p>
            <a:pPr algn="just"/>
            <a:r>
              <a:rPr lang="en-US" b="1" dirty="0">
                <a:cs typeface="Calibri"/>
              </a:rPr>
              <a:t>Penetration testing (ethical hacking)</a:t>
            </a:r>
            <a:r>
              <a:rPr lang="en-US" dirty="0">
                <a:cs typeface="Calibri"/>
              </a:rPr>
              <a:t> – simulation of hackers' attack</a:t>
            </a:r>
          </a:p>
          <a:p>
            <a:pPr algn="just"/>
            <a:r>
              <a:rPr lang="en-US" b="1" dirty="0" err="1">
                <a:cs typeface="Calibri"/>
              </a:rPr>
              <a:t>Pentester</a:t>
            </a:r>
            <a:r>
              <a:rPr lang="en-US" b="1" dirty="0">
                <a:cs typeface="Calibri"/>
              </a:rPr>
              <a:t> </a:t>
            </a:r>
            <a:r>
              <a:rPr lang="en-US" dirty="0">
                <a:cs typeface="Calibri"/>
              </a:rPr>
              <a:t>– specialist, who performs penetration testing</a:t>
            </a:r>
          </a:p>
          <a:p>
            <a:pPr algn="just"/>
            <a:r>
              <a:rPr lang="en-US" b="1" dirty="0">
                <a:ea typeface="+mn-lt"/>
                <a:cs typeface="+mn-lt"/>
              </a:rPr>
              <a:t>Red teams</a:t>
            </a:r>
            <a:r>
              <a:rPr lang="en-US" dirty="0">
                <a:ea typeface="+mn-lt"/>
                <a:cs typeface="+mn-lt"/>
              </a:rPr>
              <a:t> are offensive security professionals who are experts in attacking systems and breaking into defenses.</a:t>
            </a:r>
            <a:endParaRPr lang="en-US" dirty="0">
              <a:cs typeface="Calibri"/>
            </a:endParaRPr>
          </a:p>
          <a:p>
            <a:pPr algn="just"/>
            <a:r>
              <a:rPr lang="en-US" b="1" dirty="0">
                <a:ea typeface="+mn-lt"/>
                <a:cs typeface="+mn-lt"/>
              </a:rPr>
              <a:t>Blue teams</a:t>
            </a:r>
            <a:r>
              <a:rPr lang="en-US" dirty="0">
                <a:ea typeface="+mn-lt"/>
                <a:cs typeface="+mn-lt"/>
              </a:rPr>
              <a:t> are defensive security professionals responsible for maintaining internal network defenses against all cyber-attacks and threats.</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560320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984C-1266-4CE4-89FD-B9D7C181B26A}"/>
              </a:ext>
            </a:extLst>
          </p:cNvPr>
          <p:cNvSpPr>
            <a:spLocks noGrp="1"/>
          </p:cNvSpPr>
          <p:nvPr>
            <p:ph type="title"/>
          </p:nvPr>
        </p:nvSpPr>
        <p:spPr/>
        <p:txBody>
          <a:bodyPr/>
          <a:lstStyle/>
          <a:p>
            <a:r>
              <a:rPr lang="en-US" dirty="0"/>
              <a:t>Ethics. Hacker manifesto</a:t>
            </a:r>
          </a:p>
        </p:txBody>
      </p:sp>
      <p:sp>
        <p:nvSpPr>
          <p:cNvPr id="3" name="Content Placeholder 2">
            <a:extLst>
              <a:ext uri="{FF2B5EF4-FFF2-40B4-BE49-F238E27FC236}">
                <a16:creationId xmlns:a16="http://schemas.microsoft.com/office/drawing/2014/main" id="{2B88F3FD-3223-4EC6-BE88-A03A340CA558}"/>
              </a:ext>
            </a:extLst>
          </p:cNvPr>
          <p:cNvSpPr>
            <a:spLocks noGrp="1"/>
          </p:cNvSpPr>
          <p:nvPr>
            <p:ph idx="1"/>
          </p:nvPr>
        </p:nvSpPr>
        <p:spPr/>
        <p:txBody>
          <a:bodyPr/>
          <a:lstStyle/>
          <a:p>
            <a:r>
              <a:rPr lang="en-US" dirty="0">
                <a:hlinkClick r:id="rId2"/>
              </a:rPr>
              <a:t>https://en.wikipedia.org/wiki/Hacker_Manifesto</a:t>
            </a:r>
            <a:endParaRPr lang="en-US" dirty="0"/>
          </a:p>
          <a:p>
            <a:endParaRPr lang="en-US" dirty="0"/>
          </a:p>
          <a:p>
            <a:endParaRPr lang="en-US" dirty="0"/>
          </a:p>
          <a:p>
            <a:pPr algn="just"/>
            <a:r>
              <a:rPr lang="en-US" b="1" i="1" dirty="0"/>
              <a:t>The Conscience of a Hacker</a:t>
            </a:r>
            <a:r>
              <a:rPr lang="en-US" dirty="0"/>
              <a:t> (also known as </a:t>
            </a:r>
            <a:r>
              <a:rPr lang="en-US" b="1" i="1" dirty="0"/>
              <a:t>The Hacker Manifesto</a:t>
            </a:r>
            <a:r>
              <a:rPr lang="en-US" dirty="0"/>
              <a:t>) is a small essay written January 8, 1986 by a computer security hacker who went by the handle (or pseudonym) of The Mentor (born </a:t>
            </a:r>
            <a:r>
              <a:rPr lang="en-US" dirty="0" err="1"/>
              <a:t>Loyd</a:t>
            </a:r>
            <a:r>
              <a:rPr lang="en-US" dirty="0"/>
              <a:t> Blankenship), who belonged to the second generation of hacker group Legion of Doom.</a:t>
            </a:r>
          </a:p>
          <a:p>
            <a:endParaRPr lang="en-US" dirty="0"/>
          </a:p>
        </p:txBody>
      </p:sp>
    </p:spTree>
    <p:extLst>
      <p:ext uri="{BB962C8B-B14F-4D97-AF65-F5344CB8AC3E}">
        <p14:creationId xmlns:p14="http://schemas.microsoft.com/office/powerpoint/2010/main" val="135280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984C-1266-4CE4-89FD-B9D7C181B26A}"/>
              </a:ext>
            </a:extLst>
          </p:cNvPr>
          <p:cNvSpPr>
            <a:spLocks noGrp="1"/>
          </p:cNvSpPr>
          <p:nvPr>
            <p:ph type="title"/>
          </p:nvPr>
        </p:nvSpPr>
        <p:spPr/>
        <p:txBody>
          <a:bodyPr/>
          <a:lstStyle/>
          <a:p>
            <a:r>
              <a:rPr lang="en-US" dirty="0"/>
              <a:t>Ethics. There is always legit way</a:t>
            </a:r>
          </a:p>
        </p:txBody>
      </p:sp>
      <p:sp>
        <p:nvSpPr>
          <p:cNvPr id="3" name="Content Placeholder 2">
            <a:extLst>
              <a:ext uri="{FF2B5EF4-FFF2-40B4-BE49-F238E27FC236}">
                <a16:creationId xmlns:a16="http://schemas.microsoft.com/office/drawing/2014/main" id="{2B88F3FD-3223-4EC6-BE88-A03A340CA558}"/>
              </a:ext>
            </a:extLst>
          </p:cNvPr>
          <p:cNvSpPr>
            <a:spLocks noGrp="1"/>
          </p:cNvSpPr>
          <p:nvPr>
            <p:ph idx="1"/>
          </p:nvPr>
        </p:nvSpPr>
        <p:spPr/>
        <p:txBody>
          <a:bodyPr/>
          <a:lstStyle/>
          <a:p>
            <a:r>
              <a:rPr lang="en-US" dirty="0">
                <a:hlinkClick r:id="rId2"/>
              </a:rPr>
              <a:t>https://www.hackerone.com/</a:t>
            </a:r>
            <a:endParaRPr lang="en-US" dirty="0"/>
          </a:p>
          <a:p>
            <a:r>
              <a:rPr lang="en-US" dirty="0">
                <a:hlinkClick r:id="rId3"/>
              </a:rPr>
              <a:t>https://www.bugcrowd.com/</a:t>
            </a:r>
            <a:endParaRPr lang="en-US" dirty="0"/>
          </a:p>
          <a:p>
            <a:r>
              <a:rPr lang="en-US" dirty="0">
                <a:hlinkClick r:id="rId4"/>
              </a:rPr>
              <a:t>https://bugbounty.kz/</a:t>
            </a:r>
            <a:endParaRPr lang="en-US" dirty="0"/>
          </a:p>
          <a:p>
            <a:r>
              <a:rPr lang="en-US" dirty="0">
                <a:hlinkClick r:id="rId5"/>
              </a:rPr>
              <a:t>https://www.openbugbounty.org/</a:t>
            </a:r>
            <a:endParaRPr lang="en-US" dirty="0"/>
          </a:p>
          <a:p>
            <a:r>
              <a:rPr lang="en-US" dirty="0">
                <a:hlinkClick r:id="rId6"/>
              </a:rPr>
              <a:t>https://www.synack.com/</a:t>
            </a:r>
            <a:endParaRPr lang="en-US" dirty="0"/>
          </a:p>
          <a:p>
            <a:r>
              <a:rPr lang="en-US" dirty="0">
                <a:hlinkClick r:id="rId7"/>
              </a:rPr>
              <a:t>https://www.intigriti.com/</a:t>
            </a:r>
            <a:endParaRPr lang="en-US" dirty="0"/>
          </a:p>
          <a:p>
            <a:r>
              <a:rPr lang="en-US" dirty="0"/>
              <a:t>and etc.</a:t>
            </a:r>
          </a:p>
          <a:p>
            <a:endParaRPr lang="en-US" dirty="0"/>
          </a:p>
        </p:txBody>
      </p:sp>
    </p:spTree>
    <p:extLst>
      <p:ext uri="{BB962C8B-B14F-4D97-AF65-F5344CB8AC3E}">
        <p14:creationId xmlns:p14="http://schemas.microsoft.com/office/powerpoint/2010/main" val="3200256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1301</Words>
  <Application>Microsoft Office PowerPoint</Application>
  <PresentationFormat>Widescreen</PresentationFormat>
  <Paragraphs>161</Paragraphs>
  <Slides>52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   Ethical hacking and Penetration Testing  Introduction to commercial-grade penetration testing. Building workspace</vt:lpstr>
      <vt:lpstr>Whoami</vt:lpstr>
      <vt:lpstr>Identifying the goals of lesson</vt:lpstr>
      <vt:lpstr>About this course</vt:lpstr>
      <vt:lpstr>Subjects of this course</vt:lpstr>
      <vt:lpstr>Subjects of this course</vt:lpstr>
      <vt:lpstr>Basic terms</vt:lpstr>
      <vt:lpstr>Ethics. Hacker manifesto</vt:lpstr>
      <vt:lpstr>Ethics. There is always legit way</vt:lpstr>
      <vt:lpstr>Ethics. Why bad guys will be catched?</vt:lpstr>
      <vt:lpstr>PowerPoint Presentation</vt:lpstr>
      <vt:lpstr>PowerPoint Presentation</vt:lpstr>
      <vt:lpstr>Interesting cases in Kazakhstan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Interesting cases in the World</vt:lpstr>
      <vt:lpstr>PowerPoint Presentation</vt:lpstr>
      <vt:lpstr>PowerPoint Presentation</vt:lpstr>
      <vt:lpstr>PowerPoint Presentation</vt:lpstr>
      <vt:lpstr>PowerPoint Presentation</vt:lpstr>
      <vt:lpstr>Fingerprint is not secure</vt:lpstr>
      <vt:lpstr>Don’t play with bad USB</vt:lpstr>
      <vt:lpstr>Bonus (offtop)</vt:lpstr>
      <vt:lpstr>List of security hacking incidents from 1903</vt:lpstr>
      <vt:lpstr>Pentest models</vt:lpstr>
      <vt:lpstr>PTES</vt:lpstr>
      <vt:lpstr>PTES. Pre-engagement Interactions</vt:lpstr>
      <vt:lpstr>PTES. Intelligence Gathering</vt:lpstr>
      <vt:lpstr>PTES. Threat Modeling</vt:lpstr>
      <vt:lpstr>PTES. Vulnerability Analysis</vt:lpstr>
      <vt:lpstr>PTES. Exploitation</vt:lpstr>
      <vt:lpstr>PTES. Post-exploitation</vt:lpstr>
      <vt:lpstr>PTES. Reporting</vt:lpstr>
      <vt:lpstr>Pentest types</vt:lpstr>
      <vt:lpstr>Attack preventing frameworks</vt:lpstr>
      <vt:lpstr>Pentest checklists</vt:lpstr>
      <vt:lpstr>Building workspace</vt:lpstr>
      <vt:lpstr>Installing Kali Linux on VirtualBox</vt:lpstr>
      <vt:lpstr>Insert Guest Additions, then turn on clipboard</vt:lpstr>
      <vt:lpstr>Installing Metasploitable</vt:lpstr>
      <vt:lpstr>Installing OWASP Juice Shop</vt:lpstr>
      <vt:lpstr>Installing WebGoat</vt:lpstr>
      <vt:lpstr>Additional environments</vt:lpstr>
      <vt:lpstr>Any questions?</vt:lpstr>
      <vt:lpstr>Homework for the next lesson</vt:lpstr>
      <vt:lpstr>Useful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Kutlymurat Mambetniyazov</dc:creator>
  <cp:lastModifiedBy>Kutlymurat Mambetniyazov</cp:lastModifiedBy>
  <cp:revision>125</cp:revision>
  <dcterms:created xsi:type="dcterms:W3CDTF">2021-11-27T16:40:35Z</dcterms:created>
  <dcterms:modified xsi:type="dcterms:W3CDTF">2022-01-31T07:20:16Z</dcterms:modified>
</cp:coreProperties>
</file>